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646" r:id="rId2"/>
    <p:sldId id="642" r:id="rId3"/>
    <p:sldId id="656" r:id="rId4"/>
    <p:sldId id="654" r:id="rId5"/>
    <p:sldId id="655" r:id="rId6"/>
    <p:sldId id="595" r:id="rId7"/>
    <p:sldId id="653" r:id="rId8"/>
    <p:sldId id="647" r:id="rId9"/>
    <p:sldId id="648" r:id="rId10"/>
    <p:sldId id="649" r:id="rId11"/>
    <p:sldId id="650" r:id="rId12"/>
    <p:sldId id="652" r:id="rId13"/>
    <p:sldId id="631" r:id="rId14"/>
    <p:sldId id="627" r:id="rId15"/>
    <p:sldId id="620" r:id="rId16"/>
    <p:sldId id="628" r:id="rId17"/>
    <p:sldId id="596" r:id="rId18"/>
    <p:sldId id="645" r:id="rId19"/>
    <p:sldId id="579" r:id="rId20"/>
    <p:sldId id="632" r:id="rId21"/>
    <p:sldId id="634" r:id="rId22"/>
    <p:sldId id="633" r:id="rId23"/>
    <p:sldId id="657" r:id="rId24"/>
    <p:sldId id="659" r:id="rId25"/>
    <p:sldId id="660" r:id="rId26"/>
    <p:sldId id="658" r:id="rId27"/>
    <p:sldId id="661" r:id="rId28"/>
    <p:sldId id="662" r:id="rId29"/>
    <p:sldId id="663" r:id="rId30"/>
    <p:sldId id="635" r:id="rId31"/>
    <p:sldId id="636" r:id="rId32"/>
    <p:sldId id="637" r:id="rId33"/>
    <p:sldId id="638" r:id="rId34"/>
    <p:sldId id="639" r:id="rId35"/>
    <p:sldId id="640" r:id="rId36"/>
    <p:sldId id="641" r:id="rId37"/>
    <p:sldId id="590" r:id="rId38"/>
    <p:sldId id="415" r:id="rId39"/>
    <p:sldId id="416"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99"/>
    <a:srgbClr val="FFFF66"/>
    <a:srgbClr val="DFE7D1"/>
    <a:srgbClr val="FF9933"/>
    <a:srgbClr val="CC0066"/>
    <a:srgbClr val="FAFBF7"/>
    <a:srgbClr val="ECF1DD"/>
    <a:srgbClr val="F9FCF6"/>
    <a:srgbClr val="FAF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374" autoAdjust="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66" y="0"/>
    </p:cViewPr>
  </p:outlineViewPr>
  <p:notesTextViewPr>
    <p:cViewPr>
      <p:scale>
        <a:sx n="1" d="1"/>
        <a:sy n="1" d="1"/>
      </p:scale>
      <p:origin x="0" y="0"/>
    </p:cViewPr>
  </p:notesTextViewPr>
  <p:sorterViewPr>
    <p:cViewPr>
      <p:scale>
        <a:sx n="66" d="100"/>
        <a:sy n="66" d="100"/>
      </p:scale>
      <p:origin x="0" y="12714"/>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307627-D48B-4056-AAF5-C366DFA2690E}" type="datetimeFigureOut">
              <a:rPr lang="tr-TR" smtClean="0"/>
              <a:pPr/>
              <a:t>17.10.2017</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EAE01C-33E2-4B81-963D-B25D83DEDFFA}" type="slidenum">
              <a:rPr lang="tr-TR" smtClean="0"/>
              <a:pPr/>
              <a:t>‹#›</a:t>
            </a:fld>
            <a:endParaRPr lang="tr-TR"/>
          </a:p>
        </p:txBody>
      </p:sp>
    </p:spTree>
    <p:extLst>
      <p:ext uri="{BB962C8B-B14F-4D97-AF65-F5344CB8AC3E}">
        <p14:creationId xmlns:p14="http://schemas.microsoft.com/office/powerpoint/2010/main" val="213748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53BA3-D7E4-42A9-9F0C-A3CD18797F1A}" type="datetimeFigureOut">
              <a:rPr lang="tr-TR" smtClean="0"/>
              <a:pPr/>
              <a:t>17.10.2017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363A-3D4B-4C0B-9765-70D9B9C97EE9}" type="slidenum">
              <a:rPr lang="tr-TR" smtClean="0"/>
              <a:pPr/>
              <a:t>‹#›</a:t>
            </a:fld>
            <a:endParaRPr lang="tr-TR"/>
          </a:p>
        </p:txBody>
      </p:sp>
    </p:spTree>
    <p:extLst>
      <p:ext uri="{BB962C8B-B14F-4D97-AF65-F5344CB8AC3E}">
        <p14:creationId xmlns:p14="http://schemas.microsoft.com/office/powerpoint/2010/main" val="25058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a:t>
            </a:fld>
            <a:endParaRPr lang="tr-TR"/>
          </a:p>
        </p:txBody>
      </p:sp>
    </p:spTree>
    <p:extLst>
      <p:ext uri="{BB962C8B-B14F-4D97-AF65-F5344CB8AC3E}">
        <p14:creationId xmlns:p14="http://schemas.microsoft.com/office/powerpoint/2010/main" val="284986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36</a:t>
            </a:fld>
            <a:endParaRPr lang="tr-TR"/>
          </a:p>
        </p:txBody>
      </p:sp>
    </p:spTree>
    <p:extLst>
      <p:ext uri="{BB962C8B-B14F-4D97-AF65-F5344CB8AC3E}">
        <p14:creationId xmlns:p14="http://schemas.microsoft.com/office/powerpoint/2010/main" val="147819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2</a:t>
            </a:fld>
            <a:endParaRPr lang="tr-TR"/>
          </a:p>
        </p:txBody>
      </p:sp>
    </p:spTree>
    <p:extLst>
      <p:ext uri="{BB962C8B-B14F-4D97-AF65-F5344CB8AC3E}">
        <p14:creationId xmlns:p14="http://schemas.microsoft.com/office/powerpoint/2010/main" val="284986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15</a:t>
            </a:fld>
            <a:endParaRPr lang="tr-TR"/>
          </a:p>
        </p:txBody>
      </p:sp>
    </p:spTree>
    <p:extLst>
      <p:ext uri="{BB962C8B-B14F-4D97-AF65-F5344CB8AC3E}">
        <p14:creationId xmlns:p14="http://schemas.microsoft.com/office/powerpoint/2010/main" val="402832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16</a:t>
            </a:fld>
            <a:endParaRPr lang="tr-TR"/>
          </a:p>
        </p:txBody>
      </p:sp>
    </p:spTree>
    <p:extLst>
      <p:ext uri="{BB962C8B-B14F-4D97-AF65-F5344CB8AC3E}">
        <p14:creationId xmlns:p14="http://schemas.microsoft.com/office/powerpoint/2010/main" val="402832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31</a:t>
            </a:fld>
            <a:endParaRPr lang="tr-TR"/>
          </a:p>
        </p:txBody>
      </p:sp>
    </p:spTree>
    <p:extLst>
      <p:ext uri="{BB962C8B-B14F-4D97-AF65-F5344CB8AC3E}">
        <p14:creationId xmlns:p14="http://schemas.microsoft.com/office/powerpoint/2010/main" val="147819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32</a:t>
            </a:fld>
            <a:endParaRPr lang="tr-TR"/>
          </a:p>
        </p:txBody>
      </p:sp>
    </p:spTree>
    <p:extLst>
      <p:ext uri="{BB962C8B-B14F-4D97-AF65-F5344CB8AC3E}">
        <p14:creationId xmlns:p14="http://schemas.microsoft.com/office/powerpoint/2010/main" val="147819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33</a:t>
            </a:fld>
            <a:endParaRPr lang="tr-TR"/>
          </a:p>
        </p:txBody>
      </p:sp>
    </p:spTree>
    <p:extLst>
      <p:ext uri="{BB962C8B-B14F-4D97-AF65-F5344CB8AC3E}">
        <p14:creationId xmlns:p14="http://schemas.microsoft.com/office/powerpoint/2010/main" val="147819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34</a:t>
            </a:fld>
            <a:endParaRPr lang="tr-TR"/>
          </a:p>
        </p:txBody>
      </p:sp>
    </p:spTree>
    <p:extLst>
      <p:ext uri="{BB962C8B-B14F-4D97-AF65-F5344CB8AC3E}">
        <p14:creationId xmlns:p14="http://schemas.microsoft.com/office/powerpoint/2010/main" val="147819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3A363A-3D4B-4C0B-9765-70D9B9C97EE9}" type="slidenum">
              <a:rPr lang="tr-TR" smtClean="0"/>
              <a:pPr/>
              <a:t>35</a:t>
            </a:fld>
            <a:endParaRPr lang="tr-TR"/>
          </a:p>
        </p:txBody>
      </p:sp>
    </p:spTree>
    <p:extLst>
      <p:ext uri="{BB962C8B-B14F-4D97-AF65-F5344CB8AC3E}">
        <p14:creationId xmlns:p14="http://schemas.microsoft.com/office/powerpoint/2010/main" val="1478194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56" r="15259"/>
          <a:stretch/>
        </p:blipFill>
        <p:spPr>
          <a:xfrm>
            <a:off x="8362828" y="35626"/>
            <a:ext cx="757422" cy="764704"/>
          </a:xfrm>
          <a:prstGeom prst="rect">
            <a:avLst/>
          </a:prstGeom>
        </p:spPr>
      </p:pic>
      <p:sp>
        <p:nvSpPr>
          <p:cNvPr id="4" name="Veri Yer Tutucusu 3"/>
          <p:cNvSpPr>
            <a:spLocks noGrp="1"/>
          </p:cNvSpPr>
          <p:nvPr>
            <p:ph type="dt" sz="half" idx="10"/>
          </p:nvPr>
        </p:nvSpPr>
        <p:spPr>
          <a:xfrm>
            <a:off x="0" y="6525344"/>
            <a:ext cx="1008112" cy="332656"/>
          </a:xfrm>
        </p:spPr>
        <p:style>
          <a:lnRef idx="1">
            <a:schemeClr val="accent1"/>
          </a:lnRef>
          <a:fillRef idx="2">
            <a:schemeClr val="accent1"/>
          </a:fillRef>
          <a:effectRef idx="1">
            <a:schemeClr val="accent1"/>
          </a:effectRef>
          <a:fontRef idx="none"/>
        </p:style>
        <p:txBody>
          <a:bodyPr/>
          <a:lstStyle>
            <a:lvl1pPr>
              <a:defRPr sz="1100" b="1">
                <a:solidFill>
                  <a:schemeClr val="tx1"/>
                </a:solidFill>
              </a:defRPr>
            </a:lvl1pPr>
          </a:lstStyle>
          <a:p>
            <a:r>
              <a:rPr lang="tr-TR" smtClean="0"/>
              <a:t>25.3.2017</a:t>
            </a:r>
            <a:endParaRPr lang="tr-TR" dirty="0"/>
          </a:p>
        </p:txBody>
      </p:sp>
      <p:sp>
        <p:nvSpPr>
          <p:cNvPr id="6" name="Slayt Numarası Yer Tutucusu 5"/>
          <p:cNvSpPr>
            <a:spLocks noGrp="1"/>
          </p:cNvSpPr>
          <p:nvPr>
            <p:ph type="sldNum" sz="quarter" idx="12"/>
          </p:nvPr>
        </p:nvSpPr>
        <p:spPr>
          <a:xfrm>
            <a:off x="8677858" y="6453336"/>
            <a:ext cx="442392" cy="365125"/>
          </a:xfrm>
          <a:solidFill>
            <a:srgbClr val="990099"/>
          </a:solidFill>
        </p:spPr>
        <p:style>
          <a:lnRef idx="3">
            <a:schemeClr val="lt1"/>
          </a:lnRef>
          <a:fillRef idx="1">
            <a:schemeClr val="accent4"/>
          </a:fillRef>
          <a:effectRef idx="1">
            <a:schemeClr val="accent4"/>
          </a:effectRef>
          <a:fontRef idx="none"/>
        </p:style>
        <p:txBody>
          <a:bodyPr/>
          <a:lstStyle>
            <a:lvl1pPr>
              <a:defRPr sz="1100" b="1">
                <a:solidFill>
                  <a:schemeClr val="bg1"/>
                </a:solidFill>
              </a:defRPr>
            </a:lvl1pPr>
          </a:lstStyle>
          <a:p>
            <a:fld id="{2980368C-8C33-40A0-AE12-C79D8B8014BE}" type="slidenum">
              <a:rPr lang="tr-TR" smtClean="0"/>
              <a:pPr/>
              <a:t>‹#›</a:t>
            </a:fld>
            <a:endParaRPr lang="tr-TR" dirty="0"/>
          </a:p>
        </p:txBody>
      </p:sp>
    </p:spTree>
    <p:extLst>
      <p:ext uri="{BB962C8B-B14F-4D97-AF65-F5344CB8AC3E}">
        <p14:creationId xmlns:p14="http://schemas.microsoft.com/office/powerpoint/2010/main" val="79665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84013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89496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89495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25.3.2017</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78810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25.3.2017</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43071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25.3.2017</a:t>
            </a:r>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54842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25.3.2017</a:t>
            </a:r>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282177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25.3.2017</a:t>
            </a:r>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60826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25.3.2017</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404590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25.3.2017</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80368C-8C33-40A0-AE12-C79D8B8014BE}" type="slidenum">
              <a:rPr lang="tr-TR" smtClean="0"/>
              <a:pPr/>
              <a:t>‹#›</a:t>
            </a:fld>
            <a:endParaRPr lang="tr-TR"/>
          </a:p>
        </p:txBody>
      </p:sp>
    </p:spTree>
    <p:extLst>
      <p:ext uri="{BB962C8B-B14F-4D97-AF65-F5344CB8AC3E}">
        <p14:creationId xmlns:p14="http://schemas.microsoft.com/office/powerpoint/2010/main" val="174935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25.3.2017</a:t>
            </a: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0368C-8C33-40A0-AE12-C79D8B8014BE}" type="slidenum">
              <a:rPr lang="tr-TR" smtClean="0"/>
              <a:pPr/>
              <a:t>‹#›</a:t>
            </a:fld>
            <a:endParaRPr lang="tr-TR"/>
          </a:p>
        </p:txBody>
      </p:sp>
    </p:spTree>
    <p:extLst>
      <p:ext uri="{BB962C8B-B14F-4D97-AF65-F5344CB8AC3E}">
        <p14:creationId xmlns:p14="http://schemas.microsoft.com/office/powerpoint/2010/main" val="172072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mailto:orh.aytac@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5175"/>
            <a:ext cx="6858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9" y="908721"/>
            <a:ext cx="61206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617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100"/>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Santrallarımızın Yıllık Çalışma Saatlerinin 8.760 Tam Saat Süresine Oranı (Kapasite Faktörleri %) </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383507" y="6153974"/>
            <a:ext cx="7949126" cy="523220"/>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TEİAŞ (Proje ve Güvenilir Kapasite değerleri : APK Dairesinin 2012-2021 Projeksiyon Raporundan çıkarsama)  </a:t>
            </a:r>
            <a:r>
              <a:rPr lang="tr-TR" altLang="tr-TR" sz="1400" b="1" dirty="0" smtClean="0">
                <a:solidFill>
                  <a:srgbClr val="C00000"/>
                </a:solidFill>
              </a:rPr>
              <a:t> </a:t>
            </a:r>
            <a:endParaRPr lang="tr-TR" altLang="tr-TR" sz="1400" b="1" dirty="0">
              <a:solidFill>
                <a:srgbClr val="C00000"/>
              </a:solidFill>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10</a:t>
            </a:fld>
            <a:endParaRPr lang="tr-T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31" y="1052736"/>
            <a:ext cx="8358533" cy="510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881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966" y="0"/>
            <a:ext cx="8352000" cy="1015663"/>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000" dirty="0" smtClean="0">
                <a:solidFill>
                  <a:srgbClr val="000099"/>
                </a:solidFill>
                <a:latin typeface="Arial Black" panose="020B0A04020102020204" pitchFamily="34" charset="0"/>
                <a:ea typeface="+mn-ea"/>
                <a:cs typeface="+mn-cs"/>
              </a:rPr>
              <a:t>Aylık Elektrik Tüketimi-Yenilenebilir ve İthal Kömür Santralleri Üretimi, Yerli Kömür ve Doğal Gaz Santralleri Proje Üretim Kapasitesi  (</a:t>
            </a:r>
            <a:r>
              <a:rPr lang="tr-TR" sz="2000" dirty="0" err="1" smtClean="0">
                <a:solidFill>
                  <a:srgbClr val="000099"/>
                </a:solidFill>
                <a:latin typeface="Arial Black" panose="020B0A04020102020204" pitchFamily="34" charset="0"/>
                <a:ea typeface="+mn-ea"/>
                <a:cs typeface="+mn-cs"/>
              </a:rPr>
              <a:t>GWh</a:t>
            </a:r>
            <a:r>
              <a:rPr lang="tr-TR" sz="2000" dirty="0" smtClean="0">
                <a:solidFill>
                  <a:srgbClr val="000099"/>
                </a:solidFill>
                <a:latin typeface="Arial Black" panose="020B0A04020102020204" pitchFamily="34" charset="0"/>
                <a:ea typeface="+mn-ea"/>
                <a:cs typeface="+mn-cs"/>
              </a:rPr>
              <a:t>)</a:t>
            </a:r>
            <a:endParaRPr lang="tr-TR" sz="20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831519" y="6319290"/>
            <a:ext cx="4655506" cy="307975"/>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TEİAŞ</a:t>
            </a:r>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11</a:t>
            </a:fld>
            <a:endParaRPr lang="tr-TR"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57" y="1026441"/>
            <a:ext cx="8307991" cy="529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417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82" r="5532" b="7469"/>
          <a:stretch/>
        </p:blipFill>
        <p:spPr bwMode="auto">
          <a:xfrm>
            <a:off x="107504" y="1003296"/>
            <a:ext cx="8928992" cy="527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29262" y="6280858"/>
            <a:ext cx="5255538" cy="307975"/>
          </a:xfrm>
          <a:prstGeom prst="rect">
            <a:avLst/>
          </a:prstGeom>
          <a:noFill/>
          <a:ln w="9525">
            <a:noFill/>
            <a:miter lim="800000"/>
            <a:headEnd/>
            <a:tailEnd/>
          </a:ln>
        </p:spPr>
        <p:txBody>
          <a:bodyPr>
            <a:spAutoFit/>
          </a:bodyPr>
          <a:lstStyle/>
          <a:p>
            <a:pPr fontAlgn="b"/>
            <a:r>
              <a:rPr lang="tr-TR" altLang="tr-TR" sz="1400" b="1" dirty="0">
                <a:solidFill>
                  <a:srgbClr val="C00000"/>
                </a:solidFill>
              </a:rPr>
              <a:t>Kaynak: TEİAŞ</a:t>
            </a: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12</a:t>
            </a:fld>
            <a:endParaRPr lang="tr-TR" sz="1400" dirty="0"/>
          </a:p>
        </p:txBody>
      </p:sp>
      <p:sp>
        <p:nvSpPr>
          <p:cNvPr id="8" name="Title 1"/>
          <p:cNvSpPr txBox="1">
            <a:spLocks/>
          </p:cNvSpPr>
          <p:nvPr/>
        </p:nvSpPr>
        <p:spPr>
          <a:xfrm>
            <a:off x="0" y="0"/>
            <a:ext cx="8352000" cy="830263"/>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2015 Yılı Alınabilir Kapasite ve Günlük </a:t>
            </a:r>
            <a:r>
              <a:rPr lang="tr-TR" sz="2400" dirty="0" err="1" smtClean="0">
                <a:solidFill>
                  <a:srgbClr val="000099"/>
                </a:solidFill>
                <a:latin typeface="Arial Black" panose="020B0A04020102020204" pitchFamily="34" charset="0"/>
              </a:rPr>
              <a:t>Puant</a:t>
            </a:r>
            <a:r>
              <a:rPr lang="tr-TR" sz="2400" dirty="0" smtClean="0">
                <a:solidFill>
                  <a:srgbClr val="000099"/>
                </a:solidFill>
                <a:latin typeface="Arial Black" panose="020B0A04020102020204" pitchFamily="34" charset="0"/>
              </a:rPr>
              <a:t> Güç Talepleri (Maksimum 43.289 MW)</a:t>
            </a:r>
            <a:endParaRPr lang="tr-TR" sz="2400" dirty="0">
              <a:solidFill>
                <a:srgbClr val="000099"/>
              </a:solidFill>
              <a:latin typeface="Arial Black" panose="020B0A04020102020204" pitchFamily="34" charset="0"/>
              <a:ea typeface="+mn-ea"/>
              <a:cs typeface="+mn-cs"/>
            </a:endParaRPr>
          </a:p>
        </p:txBody>
      </p:sp>
    </p:spTree>
    <p:extLst>
      <p:ext uri="{BB962C8B-B14F-4D97-AF65-F5344CB8AC3E}">
        <p14:creationId xmlns:p14="http://schemas.microsoft.com/office/powerpoint/2010/main" val="2366795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352000" cy="684000"/>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Kurulu Güç – </a:t>
            </a:r>
            <a:r>
              <a:rPr lang="tr-TR" sz="2400" dirty="0" err="1" smtClean="0">
                <a:solidFill>
                  <a:srgbClr val="000099"/>
                </a:solidFill>
                <a:latin typeface="Arial Black" panose="020B0A04020102020204" pitchFamily="34" charset="0"/>
                <a:ea typeface="+mn-ea"/>
                <a:cs typeface="+mn-cs"/>
              </a:rPr>
              <a:t>Puant</a:t>
            </a:r>
            <a:r>
              <a:rPr lang="tr-TR" sz="2400" dirty="0" smtClean="0">
                <a:solidFill>
                  <a:srgbClr val="000099"/>
                </a:solidFill>
                <a:latin typeface="Arial Black" panose="020B0A04020102020204" pitchFamily="34" charset="0"/>
                <a:ea typeface="+mn-ea"/>
                <a:cs typeface="+mn-cs"/>
              </a:rPr>
              <a:t> Güç Talebi, 1980-2016</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831519" y="6319290"/>
            <a:ext cx="4655506" cy="307975"/>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TEİAŞ</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49" y="836712"/>
            <a:ext cx="799402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ayt Numarası Yer Tutucusu 8"/>
          <p:cNvSpPr>
            <a:spLocks noGrp="1"/>
          </p:cNvSpPr>
          <p:nvPr>
            <p:ph type="sldNum" sz="quarter" idx="12"/>
          </p:nvPr>
        </p:nvSpPr>
        <p:spPr/>
        <p:txBody>
          <a:bodyPr/>
          <a:lstStyle/>
          <a:p>
            <a:fld id="{2980368C-8C33-40A0-AE12-C79D8B8014BE}" type="slidenum">
              <a:rPr lang="tr-TR" sz="1400" smtClean="0"/>
              <a:pPr/>
              <a:t>13</a:t>
            </a:fld>
            <a:endParaRPr lang="tr-TR" sz="1400" dirty="0"/>
          </a:p>
        </p:txBody>
      </p:sp>
      <p:sp>
        <p:nvSpPr>
          <p:cNvPr id="2" name="Dikdörtgen 1"/>
          <p:cNvSpPr/>
          <p:nvPr/>
        </p:nvSpPr>
        <p:spPr>
          <a:xfrm flipH="1">
            <a:off x="8245547" y="2884438"/>
            <a:ext cx="864437" cy="369332"/>
          </a:xfrm>
          <a:prstGeom prst="rect">
            <a:avLst/>
          </a:prstGeom>
        </p:spPr>
        <p:txBody>
          <a:bodyPr wrap="square">
            <a:spAutoFit/>
          </a:bodyPr>
          <a:lstStyle/>
          <a:p>
            <a:r>
              <a:rPr lang="tr-TR" b="1" dirty="0"/>
              <a:t>44.734 </a:t>
            </a:r>
            <a:endParaRPr lang="tr-TR" dirty="0"/>
          </a:p>
        </p:txBody>
      </p:sp>
      <p:sp>
        <p:nvSpPr>
          <p:cNvPr id="3" name="Dikdörtgen 2"/>
          <p:cNvSpPr/>
          <p:nvPr/>
        </p:nvSpPr>
        <p:spPr>
          <a:xfrm>
            <a:off x="8174261" y="1036526"/>
            <a:ext cx="1007007" cy="369332"/>
          </a:xfrm>
          <a:prstGeom prst="rect">
            <a:avLst/>
          </a:prstGeom>
        </p:spPr>
        <p:txBody>
          <a:bodyPr wrap="none">
            <a:spAutoFit/>
          </a:bodyPr>
          <a:lstStyle/>
          <a:p>
            <a:r>
              <a:rPr lang="tr-TR" b="1" dirty="0" smtClean="0"/>
              <a:t>76.550,1</a:t>
            </a:r>
            <a:endParaRPr lang="tr-TR" dirty="0"/>
          </a:p>
        </p:txBody>
      </p:sp>
      <p:sp>
        <p:nvSpPr>
          <p:cNvPr id="5" name="Dikdörtgen 4"/>
          <p:cNvSpPr/>
          <p:nvPr/>
        </p:nvSpPr>
        <p:spPr>
          <a:xfrm>
            <a:off x="8233268" y="2114940"/>
            <a:ext cx="816249" cy="369332"/>
          </a:xfrm>
          <a:prstGeom prst="rect">
            <a:avLst/>
          </a:prstGeom>
        </p:spPr>
        <p:txBody>
          <a:bodyPr wrap="none">
            <a:spAutoFit/>
          </a:bodyPr>
          <a:lstStyle/>
          <a:p>
            <a:r>
              <a:rPr lang="tr-TR" b="1" dirty="0"/>
              <a:t> %</a:t>
            </a:r>
            <a:r>
              <a:rPr lang="tr-TR" b="1" dirty="0" smtClean="0"/>
              <a:t>58,4</a:t>
            </a:r>
            <a:endParaRPr lang="tr-TR" dirty="0"/>
          </a:p>
        </p:txBody>
      </p:sp>
      <p:sp>
        <p:nvSpPr>
          <p:cNvPr id="10" name="Dikdörtgen 9"/>
          <p:cNvSpPr/>
          <p:nvPr/>
        </p:nvSpPr>
        <p:spPr>
          <a:xfrm>
            <a:off x="1444484" y="2299606"/>
            <a:ext cx="3847596" cy="1477328"/>
          </a:xfrm>
          <a:prstGeom prst="rect">
            <a:avLst/>
          </a:prstGeom>
        </p:spPr>
        <p:txBody>
          <a:bodyPr wrap="square">
            <a:spAutoFit/>
          </a:bodyPr>
          <a:lstStyle/>
          <a:p>
            <a:r>
              <a:rPr lang="tr-TR" b="1" dirty="0"/>
              <a:t>2016 yılı </a:t>
            </a:r>
            <a:r>
              <a:rPr lang="tr-TR" b="1" dirty="0" err="1"/>
              <a:t>Puant</a:t>
            </a:r>
            <a:r>
              <a:rPr lang="tr-TR" b="1" dirty="0"/>
              <a:t> Güç Talebi (yıl içindeki anlık en yüksek güç talebi) 11 Ağustos </a:t>
            </a:r>
            <a:r>
              <a:rPr lang="tr-TR" b="1" dirty="0" smtClean="0"/>
              <a:t>2016 Saat 14.30’da 44.734 </a:t>
            </a:r>
            <a:r>
              <a:rPr lang="tr-TR" b="1" dirty="0"/>
              <a:t>MW olarak  gerçekleşmiştir. Bu değerin </a:t>
            </a:r>
            <a:r>
              <a:rPr lang="tr-TR" b="1" dirty="0" smtClean="0"/>
              <a:t>30 Haziran 2016’daki kurulu güce </a:t>
            </a:r>
            <a:r>
              <a:rPr lang="tr-TR" b="1" dirty="0"/>
              <a:t>oranı %</a:t>
            </a:r>
            <a:r>
              <a:rPr lang="tr-TR" b="1" dirty="0" smtClean="0"/>
              <a:t>58,4’dir</a:t>
            </a:r>
            <a:r>
              <a:rPr lang="tr-TR" b="1" dirty="0"/>
              <a:t>. </a:t>
            </a:r>
          </a:p>
        </p:txBody>
      </p:sp>
    </p:spTree>
    <p:extLst>
      <p:ext uri="{BB962C8B-B14F-4D97-AF65-F5344CB8AC3E}">
        <p14:creationId xmlns:p14="http://schemas.microsoft.com/office/powerpoint/2010/main" val="430355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3" y="13033"/>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Kurulu Güç – </a:t>
            </a:r>
            <a:r>
              <a:rPr lang="tr-TR" sz="2400" dirty="0" err="1" smtClean="0">
                <a:solidFill>
                  <a:srgbClr val="000099"/>
                </a:solidFill>
                <a:latin typeface="Arial Black" panose="020B0A04020102020204" pitchFamily="34" charset="0"/>
                <a:ea typeface="+mn-ea"/>
                <a:cs typeface="+mn-cs"/>
              </a:rPr>
              <a:t>Puant</a:t>
            </a:r>
            <a:r>
              <a:rPr lang="tr-TR" sz="2400" dirty="0" smtClean="0">
                <a:solidFill>
                  <a:srgbClr val="000099"/>
                </a:solidFill>
                <a:latin typeface="Arial Black" panose="020B0A04020102020204" pitchFamily="34" charset="0"/>
                <a:ea typeface="+mn-ea"/>
                <a:cs typeface="+mn-cs"/>
              </a:rPr>
              <a:t> Güç Talebi, 2017</a:t>
            </a:r>
          </a:p>
          <a:p>
            <a:pPr>
              <a:defRPr/>
            </a:pPr>
            <a:r>
              <a:rPr lang="tr-TR" sz="2400" dirty="0" smtClean="0">
                <a:solidFill>
                  <a:srgbClr val="000099"/>
                </a:solidFill>
                <a:latin typeface="Arial Black" panose="020B0A04020102020204" pitchFamily="34" charset="0"/>
                <a:ea typeface="+mn-ea"/>
                <a:cs typeface="+mn-cs"/>
              </a:rPr>
              <a:t>(26 Temmuz 2017, Saat 14.40) </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831519" y="6319290"/>
            <a:ext cx="4655506" cy="307975"/>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TEİAŞ</a:t>
            </a:r>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14</a:t>
            </a:fld>
            <a:endParaRPr lang="tr-TR" sz="1400" dirty="0"/>
          </a:p>
        </p:txBody>
      </p:sp>
      <p:sp>
        <p:nvSpPr>
          <p:cNvPr id="10" name="Dikdörtgen 9"/>
          <p:cNvSpPr/>
          <p:nvPr/>
        </p:nvSpPr>
        <p:spPr>
          <a:xfrm>
            <a:off x="800154" y="1700808"/>
            <a:ext cx="7524953" cy="2246769"/>
          </a:xfrm>
          <a:prstGeom prst="rect">
            <a:avLst/>
          </a:prstGeom>
        </p:spPr>
        <p:txBody>
          <a:bodyPr wrap="square">
            <a:spAutoFit/>
          </a:bodyPr>
          <a:lstStyle/>
          <a:p>
            <a:r>
              <a:rPr lang="tr-TR" sz="2800" b="1" dirty="0" smtClean="0"/>
              <a:t>Haziran 2017 Sonunda Kurulu Güç : 80.343,3 MW</a:t>
            </a:r>
          </a:p>
          <a:p>
            <a:endParaRPr lang="tr-TR" sz="2800" b="1" dirty="0" smtClean="0"/>
          </a:p>
          <a:p>
            <a:r>
              <a:rPr lang="tr-TR" sz="2800" b="1" dirty="0" smtClean="0"/>
              <a:t>2017 </a:t>
            </a:r>
            <a:r>
              <a:rPr lang="tr-TR" sz="2800" b="1" dirty="0"/>
              <a:t>yılı </a:t>
            </a:r>
            <a:r>
              <a:rPr lang="tr-TR" sz="2800" b="1" dirty="0" err="1"/>
              <a:t>Puant</a:t>
            </a:r>
            <a:r>
              <a:rPr lang="tr-TR" sz="2800" b="1" dirty="0"/>
              <a:t> Güç Talebi </a:t>
            </a:r>
            <a:r>
              <a:rPr lang="tr-TR" sz="2800" b="1" dirty="0" smtClean="0"/>
              <a:t>                : 47.660 MW</a:t>
            </a:r>
          </a:p>
          <a:p>
            <a:endParaRPr lang="tr-TR" sz="2800" b="1" dirty="0" smtClean="0"/>
          </a:p>
          <a:p>
            <a:r>
              <a:rPr lang="tr-TR" sz="2800" b="1" dirty="0" err="1" smtClean="0"/>
              <a:t>Puant</a:t>
            </a:r>
            <a:r>
              <a:rPr lang="tr-TR" sz="2800" b="1" dirty="0" smtClean="0"/>
              <a:t> Talebin </a:t>
            </a:r>
            <a:r>
              <a:rPr lang="tr-TR" sz="2800" b="1" dirty="0"/>
              <a:t>K</a:t>
            </a:r>
            <a:r>
              <a:rPr lang="tr-TR" sz="2800" b="1" dirty="0" smtClean="0"/>
              <a:t>urulu </a:t>
            </a:r>
            <a:r>
              <a:rPr lang="tr-TR" sz="2800" b="1" dirty="0"/>
              <a:t>G</a:t>
            </a:r>
            <a:r>
              <a:rPr lang="tr-TR" sz="2800" b="1" dirty="0" smtClean="0"/>
              <a:t>üce </a:t>
            </a:r>
            <a:r>
              <a:rPr lang="tr-TR" sz="2800" b="1" dirty="0"/>
              <a:t>O</a:t>
            </a:r>
            <a:r>
              <a:rPr lang="tr-TR" sz="2800" b="1" dirty="0" smtClean="0"/>
              <a:t>ranı     : %59,3 </a:t>
            </a:r>
            <a:endParaRPr lang="tr-TR" sz="2800" b="1" dirty="0"/>
          </a:p>
        </p:txBody>
      </p:sp>
    </p:spTree>
    <p:extLst>
      <p:ext uri="{BB962C8B-B14F-4D97-AF65-F5344CB8AC3E}">
        <p14:creationId xmlns:p14="http://schemas.microsoft.com/office/powerpoint/2010/main" val="951747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a:spLocks noChangeArrowheads="1"/>
          </p:cNvSpPr>
          <p:nvPr/>
        </p:nvSpPr>
        <p:spPr bwMode="auto">
          <a:xfrm>
            <a:off x="0" y="980728"/>
            <a:ext cx="8964488" cy="6001643"/>
          </a:xfrm>
          <a:prstGeom prst="rect">
            <a:avLst/>
          </a:prstGeom>
          <a:noFill/>
          <a:ln w="9525">
            <a:noFill/>
            <a:miter lim="800000"/>
            <a:headEnd/>
            <a:tailEnd/>
          </a:ln>
        </p:spPr>
        <p:txBody>
          <a:bodyPr wrap="square">
            <a:spAutoFit/>
          </a:bodyPr>
          <a:lstStyle/>
          <a:p>
            <a:pPr marL="342900" indent="-342900" algn="just">
              <a:buFont typeface="Arial" charset="0"/>
              <a:buChar char="•"/>
            </a:pPr>
            <a:r>
              <a:rPr lang="tr-TR" sz="2400" b="1" dirty="0" smtClean="0"/>
              <a:t>Özellikle 2009’dan itibaren kurulu güç–üretim arasındaki makasın açılmasının sebebi ihtiyaçtan daha fazla santral kurulmasıdır.</a:t>
            </a:r>
          </a:p>
          <a:p>
            <a:pPr marL="342900" indent="-342900" algn="just">
              <a:buFont typeface="Arial" charset="0"/>
              <a:buChar char="•"/>
            </a:pPr>
            <a:r>
              <a:rPr lang="tr-TR" sz="2400" b="1" dirty="0" smtClean="0"/>
              <a:t>2016 sonunda 78.497,4 MW olan kurulu güç </a:t>
            </a:r>
            <a:r>
              <a:rPr lang="tr-TR" sz="2400" b="1" dirty="0"/>
              <a:t>teknik  üretim kapasitesinin tam olarak kullanılabilmesi halinde, </a:t>
            </a:r>
            <a:r>
              <a:rPr lang="tr-TR" sz="2400" b="1" dirty="0" smtClean="0"/>
              <a:t>75.000 GWh </a:t>
            </a:r>
            <a:r>
              <a:rPr lang="tr-TR" sz="2400" b="1" dirty="0"/>
              <a:t>ila </a:t>
            </a:r>
            <a:r>
              <a:rPr lang="tr-TR" sz="2400" b="1" dirty="0" smtClean="0"/>
              <a:t>142.000 </a:t>
            </a:r>
            <a:r>
              <a:rPr lang="tr-TR" sz="2400" b="1" dirty="0"/>
              <a:t>GWh ek üretim mümkün olabilir. </a:t>
            </a:r>
            <a:endParaRPr lang="tr-TR" sz="2400" b="1" dirty="0" smtClean="0"/>
          </a:p>
          <a:p>
            <a:pPr marL="342900" indent="-342900" algn="just">
              <a:buFont typeface="Arial" charset="0"/>
              <a:buChar char="•"/>
            </a:pPr>
            <a:r>
              <a:rPr lang="tr-TR" sz="2400" b="1" dirty="0"/>
              <a:t>2016 yıl sonu verileriyle mevcut yerli kömür (linyit) yakıtlı santralların proje üretim kapasitelerinde çalıştırılmaları halinde ilave arz (üretim) yaklaşık 22.800 </a:t>
            </a:r>
            <a:r>
              <a:rPr lang="tr-TR" sz="2400" b="1" dirty="0" err="1"/>
              <a:t>GWh</a:t>
            </a:r>
            <a:r>
              <a:rPr lang="tr-TR" sz="2400" b="1" dirty="0"/>
              <a:t> </a:t>
            </a:r>
            <a:r>
              <a:rPr lang="tr-TR" sz="2400" b="1" dirty="0" smtClean="0"/>
              <a:t>olacaktır</a:t>
            </a:r>
            <a:endParaRPr lang="tr-TR" sz="2400" b="1" dirty="0"/>
          </a:p>
          <a:p>
            <a:pPr marL="342900" indent="-342900" algn="just">
              <a:buFont typeface="Arial" charset="0"/>
              <a:buChar char="•"/>
            </a:pPr>
            <a:r>
              <a:rPr lang="tr-TR" sz="2400" b="1" dirty="0"/>
              <a:t>2016 yıl sonu verileriyle mevcut doğal gaz yakıtlı santralların proje üretim kapasitelerinde çalıştırılmaları halinde de ilave arz (üretim) yaklaşık 74.400 </a:t>
            </a:r>
            <a:r>
              <a:rPr lang="tr-TR" sz="2400" b="1" dirty="0" err="1"/>
              <a:t>GWh</a:t>
            </a:r>
            <a:r>
              <a:rPr lang="tr-TR" sz="2400" b="1" dirty="0"/>
              <a:t> </a:t>
            </a:r>
            <a:r>
              <a:rPr lang="tr-TR" sz="2400" b="1" dirty="0" smtClean="0"/>
              <a:t>olacaktır. </a:t>
            </a:r>
          </a:p>
          <a:p>
            <a:pPr marL="342900" indent="-342900" algn="just">
              <a:buFont typeface="Arial" charset="0"/>
              <a:buChar char="•"/>
            </a:pPr>
            <a:r>
              <a:rPr lang="tr-TR" sz="2400" b="1" dirty="0" smtClean="0"/>
              <a:t>Diğer </a:t>
            </a:r>
            <a:r>
              <a:rPr lang="tr-TR" sz="2400" b="1" dirty="0"/>
              <a:t>yandan 2008 yılında 15.054,8 MW olan kurulu güç ile 98.685 </a:t>
            </a:r>
            <a:r>
              <a:rPr lang="tr-TR" sz="2400" b="1" dirty="0" err="1"/>
              <a:t>MWh</a:t>
            </a:r>
            <a:r>
              <a:rPr lang="tr-TR" sz="2400" b="1" dirty="0"/>
              <a:t> üretim yapılmış </a:t>
            </a:r>
            <a:r>
              <a:rPr lang="tr-TR" sz="2400" b="1" dirty="0" err="1"/>
              <a:t>olmasıra</a:t>
            </a:r>
            <a:r>
              <a:rPr lang="tr-TR" sz="2400" b="1" dirty="0"/>
              <a:t> rağmen, 2016 yılında 1,7 kat artarak 25.510,1 MW’ ta ulaşan kurulu güç ile 87.797 </a:t>
            </a:r>
            <a:r>
              <a:rPr lang="tr-TR" sz="2400" b="1" dirty="0" err="1"/>
              <a:t>MWh</a:t>
            </a:r>
            <a:r>
              <a:rPr lang="tr-TR" sz="2400" b="1" dirty="0"/>
              <a:t> üretim </a:t>
            </a:r>
            <a:r>
              <a:rPr lang="tr-TR" sz="2400" b="1" dirty="0" smtClean="0"/>
              <a:t>yapılmıştır. </a:t>
            </a:r>
            <a:endParaRPr lang="tr-TR" sz="2400" b="1" dirty="0"/>
          </a:p>
          <a:p>
            <a:pPr marL="342900" indent="-342900" algn="just">
              <a:buFont typeface="Arial" charset="0"/>
              <a:buChar char="•"/>
            </a:pPr>
            <a:endParaRPr lang="tr-TR" sz="2400" b="1" dirty="0" smtClean="0"/>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15</a:t>
            </a:fld>
            <a:endParaRPr lang="tr-TR" sz="1400" dirty="0"/>
          </a:p>
        </p:txBody>
      </p:sp>
      <p:sp>
        <p:nvSpPr>
          <p:cNvPr id="7" name="Content Placeholder 1"/>
          <p:cNvSpPr txBox="1">
            <a:spLocks/>
          </p:cNvSpPr>
          <p:nvPr/>
        </p:nvSpPr>
        <p:spPr>
          <a:xfrm>
            <a:off x="0" y="0"/>
            <a:ext cx="8352000" cy="836712"/>
          </a:xfrm>
          <a:prstGeom prst="rect">
            <a:avLst/>
          </a:prstGeom>
          <a:solidFill>
            <a:srgbClr val="FFFF66"/>
          </a:solidFill>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8000" b="1" dirty="0" smtClean="0"/>
          </a:p>
          <a:p>
            <a:pPr marL="0" indent="0" algn="ctr">
              <a:spcBef>
                <a:spcPct val="0"/>
              </a:spcBef>
              <a:buFont typeface="Arial" panose="020B0604020202020204" pitchFamily="34" charset="0"/>
              <a:buNone/>
              <a:defRPr/>
            </a:pPr>
            <a:r>
              <a:rPr lang="tr-TR" sz="9600" dirty="0" smtClean="0">
                <a:solidFill>
                  <a:srgbClr val="000099"/>
                </a:solidFill>
                <a:latin typeface="Arial Black" panose="020B0A04020102020204" pitchFamily="34" charset="0"/>
              </a:rPr>
              <a:t>Kurulu Kapasite - Gerçekleşen Üretim, </a:t>
            </a:r>
          </a:p>
          <a:p>
            <a:pPr marL="0" indent="0" algn="ctr">
              <a:spcBef>
                <a:spcPct val="0"/>
              </a:spcBef>
              <a:buFont typeface="Arial" panose="020B0604020202020204" pitchFamily="34" charset="0"/>
              <a:buNone/>
              <a:defRPr/>
            </a:pPr>
            <a:r>
              <a:rPr lang="tr-TR" sz="9600" dirty="0" smtClean="0">
                <a:solidFill>
                  <a:srgbClr val="000099"/>
                </a:solidFill>
                <a:latin typeface="Arial Black" panose="020B0A04020102020204" pitchFamily="34" charset="0"/>
              </a:rPr>
              <a:t>2016 Sonu (1)</a:t>
            </a:r>
            <a:endParaRPr lang="tr-TR" altLang="tr-TR" sz="9600" b="1" dirty="0" smtClean="0">
              <a:solidFill>
                <a:srgbClr val="000099"/>
              </a:solidFill>
              <a:latin typeface="Arial Black" panose="020B0A04020102020204" pitchFamily="34" charset="0"/>
            </a:endParaRPr>
          </a:p>
          <a:p>
            <a:pPr>
              <a:defRPr/>
            </a:pPr>
            <a:endParaRPr lang="tr-TR" altLang="tr-TR" sz="9600" b="1" dirty="0" smtClean="0">
              <a:solidFill>
                <a:srgbClr val="0070C0"/>
              </a:solidFill>
            </a:endParaRPr>
          </a:p>
          <a:p>
            <a:pPr>
              <a:defRPr/>
            </a:pPr>
            <a:endParaRPr lang="tr-TR" altLang="tr-TR" sz="2400" b="1" dirty="0" smtClean="0">
              <a:solidFill>
                <a:srgbClr val="0070C0"/>
              </a:solidFill>
            </a:endParaRPr>
          </a:p>
        </p:txBody>
      </p:sp>
    </p:spTree>
    <p:extLst>
      <p:ext uri="{BB962C8B-B14F-4D97-AF65-F5344CB8AC3E}">
        <p14:creationId xmlns:p14="http://schemas.microsoft.com/office/powerpoint/2010/main" val="84170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a:spLocks noChangeArrowheads="1"/>
          </p:cNvSpPr>
          <p:nvPr/>
        </p:nvSpPr>
        <p:spPr bwMode="auto">
          <a:xfrm>
            <a:off x="0" y="980728"/>
            <a:ext cx="8964488" cy="4985980"/>
          </a:xfrm>
          <a:prstGeom prst="rect">
            <a:avLst/>
          </a:prstGeom>
          <a:noFill/>
          <a:ln w="9525">
            <a:noFill/>
            <a:miter lim="800000"/>
            <a:headEnd/>
            <a:tailEnd/>
          </a:ln>
        </p:spPr>
        <p:txBody>
          <a:bodyPr wrap="square">
            <a:spAutoFit/>
          </a:bodyPr>
          <a:lstStyle/>
          <a:p>
            <a:pPr marL="342900" indent="-342900" algn="just">
              <a:spcAft>
                <a:spcPts val="1200"/>
              </a:spcAft>
              <a:buFont typeface="Arial" charset="0"/>
              <a:buChar char="•"/>
            </a:pPr>
            <a:r>
              <a:rPr lang="tr-TR" sz="2400" b="1" dirty="0" smtClean="0"/>
              <a:t>Bu veriler son </a:t>
            </a:r>
            <a:r>
              <a:rPr lang="tr-TR" sz="2400" b="1" dirty="0"/>
              <a:t>sekiz yıl içindeki yatırımların yerindeliği açısından sorular doğurmaktadır</a:t>
            </a:r>
            <a:r>
              <a:rPr lang="tr-TR" sz="2400" b="1" dirty="0" smtClean="0"/>
              <a:t>.</a:t>
            </a:r>
            <a:endParaRPr lang="tr-TR" sz="2400" b="1" dirty="0"/>
          </a:p>
          <a:p>
            <a:pPr marL="342900" indent="-342900" algn="just">
              <a:spcAft>
                <a:spcPts val="1200"/>
              </a:spcAft>
              <a:buFont typeface="Arial" charset="0"/>
              <a:buChar char="•"/>
            </a:pPr>
            <a:r>
              <a:rPr lang="tr-TR" sz="2400" b="1" dirty="0"/>
              <a:t>Bunlara rağmen halen yeni doğal gaz santralleri için lisansı verilmesi izaha muhtaçtır</a:t>
            </a:r>
          </a:p>
          <a:p>
            <a:pPr marL="342900" indent="-342900" algn="just">
              <a:spcAft>
                <a:spcPts val="1200"/>
              </a:spcAft>
              <a:buFont typeface="Arial" charset="0"/>
              <a:buChar char="•"/>
            </a:pPr>
            <a:r>
              <a:rPr lang="tr-TR" sz="2400" b="1" dirty="0"/>
              <a:t>İthal kömür santrallarına lisans verilmeye devam edilmesini de anlamak zordur.</a:t>
            </a:r>
          </a:p>
          <a:p>
            <a:pPr marL="342900" indent="-342900" algn="just">
              <a:buFont typeface="Arial" charset="0"/>
              <a:buChar char="•"/>
            </a:pPr>
            <a:r>
              <a:rPr lang="tr-TR" sz="2400" b="1" dirty="0" smtClean="0"/>
              <a:t>Önceki </a:t>
            </a:r>
            <a:r>
              <a:rPr lang="tr-TR" sz="2400" b="1" dirty="0"/>
              <a:t>yansılarda görülen arıza ve arıza dışı nedenlerle kullanılamayan kapasite; santralların iyileştirilmesi, </a:t>
            </a:r>
            <a:r>
              <a:rPr lang="tr-TR" sz="2400" b="1" dirty="0" err="1"/>
              <a:t>kestirimci</a:t>
            </a:r>
            <a:r>
              <a:rPr lang="tr-TR" sz="2400" b="1" dirty="0"/>
              <a:t> ve planlı bakım onarım uygulanması, piyasa fiyatı nedeniyle üretmeme veya zamansız üretme vb.  işlemlerin önüne geçilmesi gibi önlemlerle kullanılabilir (alınabilir) kapasiteye çevrilebilir.</a:t>
            </a:r>
          </a:p>
          <a:p>
            <a:pPr marL="342900" indent="-342900" algn="just">
              <a:buFont typeface="Arial" charset="0"/>
              <a:buChar char="•"/>
            </a:pPr>
            <a:endParaRPr lang="tr-TR" sz="2400" b="1" dirty="0"/>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16</a:t>
            </a:fld>
            <a:endParaRPr lang="tr-TR" sz="1400" dirty="0"/>
          </a:p>
        </p:txBody>
      </p:sp>
      <p:sp>
        <p:nvSpPr>
          <p:cNvPr id="7" name="Content Placeholder 1"/>
          <p:cNvSpPr txBox="1">
            <a:spLocks/>
          </p:cNvSpPr>
          <p:nvPr/>
        </p:nvSpPr>
        <p:spPr>
          <a:xfrm>
            <a:off x="0" y="0"/>
            <a:ext cx="8352000" cy="836712"/>
          </a:xfrm>
          <a:prstGeom prst="rect">
            <a:avLst/>
          </a:prstGeom>
          <a:solidFill>
            <a:srgbClr val="FFFF66"/>
          </a:solidFill>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8000" b="1" dirty="0" smtClean="0"/>
          </a:p>
          <a:p>
            <a:pPr marL="0" indent="0" algn="ctr">
              <a:spcBef>
                <a:spcPct val="0"/>
              </a:spcBef>
              <a:buFont typeface="Arial" panose="020B0604020202020204" pitchFamily="34" charset="0"/>
              <a:buNone/>
              <a:defRPr/>
            </a:pPr>
            <a:r>
              <a:rPr lang="tr-TR" sz="9600" dirty="0" smtClean="0">
                <a:solidFill>
                  <a:srgbClr val="000099"/>
                </a:solidFill>
                <a:latin typeface="Arial Black" panose="020B0A04020102020204" pitchFamily="34" charset="0"/>
              </a:rPr>
              <a:t>Kurulu Kapasite - Gerçekleşen Üretim, </a:t>
            </a:r>
          </a:p>
          <a:p>
            <a:pPr marL="0" indent="0" algn="ctr">
              <a:spcBef>
                <a:spcPct val="0"/>
              </a:spcBef>
              <a:buFont typeface="Arial" panose="020B0604020202020204" pitchFamily="34" charset="0"/>
              <a:buNone/>
              <a:defRPr/>
            </a:pPr>
            <a:r>
              <a:rPr lang="tr-TR" sz="9600" dirty="0" smtClean="0">
                <a:solidFill>
                  <a:srgbClr val="000099"/>
                </a:solidFill>
                <a:latin typeface="Arial Black" panose="020B0A04020102020204" pitchFamily="34" charset="0"/>
              </a:rPr>
              <a:t>2016 Sonu (2)</a:t>
            </a:r>
            <a:endParaRPr lang="tr-TR" altLang="tr-TR" sz="9600" b="1" dirty="0" smtClean="0">
              <a:solidFill>
                <a:srgbClr val="000099"/>
              </a:solidFill>
              <a:latin typeface="Arial Black" panose="020B0A04020102020204" pitchFamily="34" charset="0"/>
            </a:endParaRPr>
          </a:p>
          <a:p>
            <a:pPr>
              <a:defRPr/>
            </a:pPr>
            <a:endParaRPr lang="tr-TR" altLang="tr-TR" sz="9600" b="1" dirty="0" smtClean="0">
              <a:solidFill>
                <a:srgbClr val="0070C0"/>
              </a:solidFill>
            </a:endParaRPr>
          </a:p>
          <a:p>
            <a:pPr>
              <a:defRPr/>
            </a:pPr>
            <a:endParaRPr lang="tr-TR" altLang="tr-TR" sz="2400" b="1" dirty="0" smtClean="0">
              <a:solidFill>
                <a:srgbClr val="0070C0"/>
              </a:solidFill>
            </a:endParaRPr>
          </a:p>
        </p:txBody>
      </p:sp>
    </p:spTree>
    <p:extLst>
      <p:ext uri="{BB962C8B-B14F-4D97-AF65-F5344CB8AC3E}">
        <p14:creationId xmlns:p14="http://schemas.microsoft.com/office/powerpoint/2010/main" val="3123034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1521" y="908050"/>
            <a:ext cx="8640960" cy="5133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tr-TR" b="1" dirty="0" smtClean="0">
              <a:solidFill>
                <a:srgbClr val="000099"/>
              </a:solidFill>
            </a:endParaRPr>
          </a:p>
          <a:p>
            <a:pPr>
              <a:spcAft>
                <a:spcPts val="1200"/>
              </a:spcAft>
              <a:buNone/>
              <a:defRPr/>
            </a:pPr>
            <a:endParaRPr lang="tr-TR" b="1" dirty="0" smtClean="0">
              <a:solidFill>
                <a:srgbClr val="000099"/>
              </a:solidFill>
            </a:endParaRPr>
          </a:p>
          <a:p>
            <a:pPr>
              <a:spcAft>
                <a:spcPts val="1200"/>
              </a:spcAft>
              <a:buFont typeface="Wingdings" panose="05000000000000000000" pitchFamily="2" charset="2"/>
              <a:buChar char="Ø"/>
              <a:defRPr/>
            </a:pPr>
            <a:r>
              <a:rPr lang="tr-TR" b="1" dirty="0" smtClean="0">
                <a:solidFill>
                  <a:srgbClr val="000099"/>
                </a:solidFill>
              </a:rPr>
              <a:t>YA KURULMAKTA OLANLAR ?</a:t>
            </a:r>
          </a:p>
          <a:p>
            <a:pPr>
              <a:spcAft>
                <a:spcPts val="1200"/>
              </a:spcAft>
              <a:buNone/>
              <a:defRPr/>
            </a:pPr>
            <a:endParaRPr lang="tr-TR" b="1" dirty="0" smtClean="0">
              <a:solidFill>
                <a:srgbClr val="000099"/>
              </a:solidFill>
            </a:endParaRPr>
          </a:p>
          <a:p>
            <a:pPr marL="0" indent="0" algn="ctr">
              <a:buNone/>
            </a:pPr>
            <a:endParaRPr lang="tr-TR" dirty="0" smtClean="0">
              <a:solidFill>
                <a:srgbClr val="000099"/>
              </a:solidFill>
            </a:endParaRPr>
          </a:p>
          <a:p>
            <a:pPr marL="0" indent="0" algn="ctr">
              <a:buNone/>
            </a:pPr>
            <a:endParaRPr lang="tr-TR" dirty="0">
              <a:solidFill>
                <a:srgbClr val="000099"/>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z="1400" smtClean="0"/>
              <a:pPr/>
              <a:t>17</a:t>
            </a:fld>
            <a:endParaRPr lang="tr-TR" sz="1400" dirty="0"/>
          </a:p>
        </p:txBody>
      </p:sp>
    </p:spTree>
    <p:extLst>
      <p:ext uri="{BB962C8B-B14F-4D97-AF65-F5344CB8AC3E}">
        <p14:creationId xmlns:p14="http://schemas.microsoft.com/office/powerpoint/2010/main" val="2138540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352000" cy="1200329"/>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EPDK – Ocak 2017 Lisanslı Yatırımlar İlerleme Raporu, MW (Ağustos 2017 İptal Başvurularıyla Tarafımızdan Güncelleştirilmiş Olarak)</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831519" y="6319290"/>
            <a:ext cx="4655506" cy="307975"/>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a:t>
            </a:r>
            <a:r>
              <a:rPr lang="tr-TR" altLang="tr-TR" sz="1400" b="1" dirty="0" smtClean="0">
                <a:solidFill>
                  <a:srgbClr val="C00000"/>
                </a:solidFill>
              </a:rPr>
              <a:t>EPDK</a:t>
            </a:r>
            <a:endParaRPr lang="tr-TR" altLang="tr-TR" sz="1400" b="1" dirty="0">
              <a:solidFill>
                <a:srgbClr val="C00000"/>
              </a:solidFill>
            </a:endParaRPr>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18</a:t>
            </a:fld>
            <a:endParaRPr lang="tr-TR"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218730"/>
            <a:ext cx="8696325" cy="510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25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TEİAŞ – Güncel Elektrik Tüketim Tahminleri</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831519" y="6319290"/>
            <a:ext cx="4655506" cy="307975"/>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TEİAŞ</a:t>
            </a:r>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19</a:t>
            </a:fld>
            <a:endParaRPr lang="tr-TR"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88" y="1000108"/>
            <a:ext cx="8407440" cy="52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030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p:cNvSpPr txBox="1">
            <a:spLocks/>
          </p:cNvSpPr>
          <p:nvPr/>
        </p:nvSpPr>
        <p:spPr>
          <a:xfrm>
            <a:off x="107504" y="115888"/>
            <a:ext cx="8208912" cy="1512912"/>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smtClean="0">
                <a:solidFill>
                  <a:srgbClr val="000099"/>
                </a:solidFill>
              </a:rPr>
              <a:t>TMMOB MAKİNA MÜHENDİSLERİ ODASI ENERJİ </a:t>
            </a:r>
            <a:r>
              <a:rPr lang="tr-TR" sz="3600" b="1" dirty="0">
                <a:solidFill>
                  <a:srgbClr val="000099"/>
                </a:solidFill>
              </a:rPr>
              <a:t>ÇALIŞMA GRUBU</a:t>
            </a:r>
          </a:p>
          <a:p>
            <a:pPr>
              <a:defRPr/>
            </a:pPr>
            <a:endParaRPr lang="tr-TR" sz="4000" b="1" dirty="0" smtClean="0">
              <a:solidFill>
                <a:schemeClr val="accent1">
                  <a:lumMod val="75000"/>
                </a:schemeClr>
              </a:solidFill>
            </a:endParaRPr>
          </a:p>
          <a:p>
            <a:pPr>
              <a:defRPr/>
            </a:pPr>
            <a:endParaRPr lang="tr-TR" b="1" dirty="0">
              <a:solidFill>
                <a:schemeClr val="accent1">
                  <a:lumMod val="75000"/>
                </a:schemeClr>
              </a:solidFill>
            </a:endParaRPr>
          </a:p>
        </p:txBody>
      </p:sp>
      <p:sp>
        <p:nvSpPr>
          <p:cNvPr id="4" name="Metin kutusu 3"/>
          <p:cNvSpPr txBox="1"/>
          <p:nvPr/>
        </p:nvSpPr>
        <p:spPr>
          <a:xfrm>
            <a:off x="335740" y="1814029"/>
            <a:ext cx="8497462" cy="3231654"/>
          </a:xfrm>
          <a:prstGeom prst="rect">
            <a:avLst/>
          </a:prstGeom>
          <a:noFill/>
        </p:spPr>
        <p:txBody>
          <a:bodyPr wrap="square">
            <a:spAutoFit/>
          </a:bodyPr>
          <a:lstStyle/>
          <a:p>
            <a:pPr algn="ctr"/>
            <a:r>
              <a:rPr lang="tr-TR" sz="4400" b="1" dirty="0" smtClean="0"/>
              <a:t>TÜRKİYE’DE </a:t>
            </a:r>
            <a:r>
              <a:rPr lang="tr-TR" sz="4400" b="1" dirty="0"/>
              <a:t>ve </a:t>
            </a:r>
            <a:r>
              <a:rPr lang="tr-TR" sz="4400" b="1" dirty="0" smtClean="0"/>
              <a:t>ZONGULDAK’TA TERMİK SANTRALLERİNİN KAPASİTE KULLANIM DURUMU </a:t>
            </a:r>
          </a:p>
          <a:p>
            <a:pPr algn="ctr"/>
            <a:r>
              <a:rPr lang="tr-TR" sz="3600" b="1" dirty="0" smtClean="0">
                <a:solidFill>
                  <a:srgbClr val="000099"/>
                </a:solidFill>
                <a:latin typeface="+mj-lt"/>
              </a:rPr>
              <a:t>21 Ekim 2017</a:t>
            </a:r>
          </a:p>
          <a:p>
            <a:pPr algn="ctr">
              <a:defRPr/>
            </a:pPr>
            <a:r>
              <a:rPr lang="tr-TR" sz="3600" b="1" dirty="0" smtClean="0">
                <a:solidFill>
                  <a:srgbClr val="000099"/>
                </a:solidFill>
                <a:latin typeface="+mj-lt"/>
              </a:rPr>
              <a:t>Orhan AYTAÇ</a:t>
            </a:r>
          </a:p>
        </p:txBody>
      </p:sp>
    </p:spTree>
    <p:extLst>
      <p:ext uri="{BB962C8B-B14F-4D97-AF65-F5344CB8AC3E}">
        <p14:creationId xmlns:p14="http://schemas.microsoft.com/office/powerpoint/2010/main" val="3702879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a:spLocks noChangeArrowheads="1"/>
          </p:cNvSpPr>
          <p:nvPr/>
        </p:nvSpPr>
        <p:spPr bwMode="auto">
          <a:xfrm>
            <a:off x="127753" y="980728"/>
            <a:ext cx="8964488" cy="5262979"/>
          </a:xfrm>
          <a:prstGeom prst="rect">
            <a:avLst/>
          </a:prstGeom>
          <a:noFill/>
          <a:ln w="9525">
            <a:noFill/>
            <a:miter lim="800000"/>
            <a:headEnd/>
            <a:tailEnd/>
          </a:ln>
        </p:spPr>
        <p:txBody>
          <a:bodyPr wrap="square">
            <a:spAutoFit/>
          </a:bodyPr>
          <a:lstStyle/>
          <a:p>
            <a:pPr marL="342900" indent="-342900" algn="just">
              <a:buFont typeface="Arial" charset="0"/>
              <a:buChar char="•"/>
            </a:pPr>
            <a:r>
              <a:rPr lang="tr-TR" sz="2400" b="1" dirty="0" smtClean="0"/>
              <a:t>2020 sonuna kadar EPDK tarafından 2017 Ocak itibarıyla lisans verilen enerji üretim projelerinden sadece İlerleme Oranı %35’ten büyük olanların tamamlanacağı, daha düşük ilerleme kaydetmiş santrallardan ise, daha sonraki yıllarda tamamlanacağı kabul edilerek yapılan projeksiyonda:</a:t>
            </a:r>
          </a:p>
          <a:p>
            <a:pPr marL="342900" lvl="0" indent="-342900" algn="just">
              <a:buFont typeface="Arial" charset="0"/>
              <a:buChar char="•"/>
            </a:pPr>
            <a:r>
              <a:rPr lang="tr-TR" sz="2400" b="1" dirty="0" err="1" smtClean="0"/>
              <a:t>iO</a:t>
            </a:r>
            <a:r>
              <a:rPr lang="tr-TR" sz="2400" b="1" dirty="0" smtClean="0"/>
              <a:t>&gt;%35 olan santralların %35,87’si doğalgaz, %26,52’si ithal kömür, %13,84’ü hidrolik, %11,16’sı rüzgar, %7,47’si yerli kömür (linyit), %2,65’i jeotermal ve %2,49’u diğer kaynakları kullanacaklardır.</a:t>
            </a:r>
          </a:p>
          <a:p>
            <a:pPr marL="342900" indent="-342900" algn="just">
              <a:buFont typeface="Arial" charset="0"/>
              <a:buChar char="•"/>
            </a:pPr>
            <a:r>
              <a:rPr lang="tr-TR" sz="2400" b="1" dirty="0" smtClean="0"/>
              <a:t>2020'ye </a:t>
            </a:r>
            <a:r>
              <a:rPr lang="tr-TR" sz="2400" b="1" dirty="0"/>
              <a:t>kadar devreye girecek </a:t>
            </a:r>
            <a:r>
              <a:rPr lang="tr-TR" sz="2400" b="1" dirty="0" smtClean="0"/>
              <a:t>santrallarla</a:t>
            </a:r>
            <a:r>
              <a:rPr lang="tr-TR" sz="2400" b="1" dirty="0"/>
              <a:t>, güvenilir üretim kapasitesi bile 400.000 </a:t>
            </a:r>
            <a:r>
              <a:rPr lang="tr-TR" sz="2400" b="1" dirty="0" err="1"/>
              <a:t>G</a:t>
            </a:r>
            <a:r>
              <a:rPr lang="tr-TR" sz="2400" b="1" dirty="0" err="1" smtClean="0"/>
              <a:t>Wh’ı</a:t>
            </a:r>
            <a:r>
              <a:rPr lang="tr-TR" sz="2400" b="1" dirty="0" smtClean="0"/>
              <a:t> geçecektir. </a:t>
            </a:r>
            <a:r>
              <a:rPr lang="tr-TR" sz="2400" b="1" dirty="0"/>
              <a:t>Halbuki Aralık 2016 tarihli son TEİAŞ çalışmasına göre, 2020 yüksek tüketim tahmini 328.000 </a:t>
            </a:r>
            <a:r>
              <a:rPr lang="tr-TR" sz="2400" b="1" dirty="0" err="1"/>
              <a:t>GWh’dir</a:t>
            </a:r>
            <a:r>
              <a:rPr lang="tr-TR" sz="2400" b="1" dirty="0"/>
              <a:t>. </a:t>
            </a:r>
            <a:r>
              <a:rPr lang="tr-TR" sz="2400" b="1" dirty="0" smtClean="0"/>
              <a:t>400.000 </a:t>
            </a:r>
            <a:r>
              <a:rPr lang="tr-TR" sz="2400" b="1" dirty="0" err="1"/>
              <a:t>G</a:t>
            </a:r>
            <a:r>
              <a:rPr lang="tr-TR" sz="2400" b="1" dirty="0" err="1" smtClean="0"/>
              <a:t>Wh</a:t>
            </a:r>
            <a:r>
              <a:rPr lang="tr-TR" sz="2400" b="1" dirty="0" smtClean="0"/>
              <a:t> tüketimine  2026’da bile zor ulaşılacaktır. Bu durumda 2026 için gerekli kapasite 6 yıl öncesinde tesis edilmiş olacaktır.</a:t>
            </a:r>
            <a:endParaRPr lang="tr-TR" sz="2400" dirty="0"/>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20</a:t>
            </a:fld>
            <a:endParaRPr lang="tr-TR" sz="1400" dirty="0"/>
          </a:p>
        </p:txBody>
      </p:sp>
      <p:sp>
        <p:nvSpPr>
          <p:cNvPr id="7" name="Content Placeholder 1"/>
          <p:cNvSpPr txBox="1">
            <a:spLocks/>
          </p:cNvSpPr>
          <p:nvPr/>
        </p:nvSpPr>
        <p:spPr>
          <a:xfrm>
            <a:off x="0" y="0"/>
            <a:ext cx="8352000" cy="756000"/>
          </a:xfrm>
          <a:prstGeom prst="rect">
            <a:avLst/>
          </a:prstGeom>
          <a:solidFill>
            <a:srgbClr val="FFFF66"/>
          </a:solidFill>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8000" b="1" dirty="0" smtClean="0"/>
          </a:p>
          <a:p>
            <a:pPr marL="0" indent="0" algn="ctr">
              <a:spcBef>
                <a:spcPct val="0"/>
              </a:spcBef>
              <a:buFont typeface="Arial" panose="020B0604020202020204" pitchFamily="34" charset="0"/>
              <a:buNone/>
              <a:defRPr/>
            </a:pPr>
            <a:r>
              <a:rPr lang="tr-TR" sz="9600" dirty="0" smtClean="0">
                <a:solidFill>
                  <a:srgbClr val="000099"/>
                </a:solidFill>
                <a:latin typeface="Arial Black" panose="020B0A04020102020204" pitchFamily="34" charset="0"/>
              </a:rPr>
              <a:t>2020 Projeksiyonu / Açıklama ve Değerlendirmeler</a:t>
            </a:r>
            <a:endParaRPr lang="tr-TR" altLang="tr-TR" sz="2600" b="1" dirty="0" smtClean="0"/>
          </a:p>
          <a:p>
            <a:pPr>
              <a:defRPr/>
            </a:pPr>
            <a:endParaRPr lang="tr-TR" altLang="tr-TR" sz="2400" b="1" dirty="0" smtClean="0">
              <a:solidFill>
                <a:srgbClr val="0070C0"/>
              </a:solidFill>
            </a:endParaRPr>
          </a:p>
          <a:p>
            <a:pPr>
              <a:defRPr/>
            </a:pPr>
            <a:endParaRPr lang="tr-TR" altLang="tr-TR" sz="2400" b="1" dirty="0" smtClean="0">
              <a:solidFill>
                <a:srgbClr val="0070C0"/>
              </a:solidFill>
            </a:endParaRPr>
          </a:p>
        </p:txBody>
      </p:sp>
    </p:spTree>
    <p:extLst>
      <p:ext uri="{BB962C8B-B14F-4D97-AF65-F5344CB8AC3E}">
        <p14:creationId xmlns:p14="http://schemas.microsoft.com/office/powerpoint/2010/main" val="1872017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2980368C-8C33-40A0-AE12-C79D8B8014BE}" type="slidenum">
              <a:rPr lang="tr-TR" sz="1400" smtClean="0"/>
              <a:pPr/>
              <a:t>21</a:t>
            </a:fld>
            <a:endParaRPr lang="tr-TR" sz="1400" dirty="0"/>
          </a:p>
        </p:txBody>
      </p:sp>
      <p:sp>
        <p:nvSpPr>
          <p:cNvPr id="7" name="Content Placeholder 1"/>
          <p:cNvSpPr txBox="1">
            <a:spLocks/>
          </p:cNvSpPr>
          <p:nvPr/>
        </p:nvSpPr>
        <p:spPr>
          <a:xfrm>
            <a:off x="0" y="0"/>
            <a:ext cx="8352000" cy="756000"/>
          </a:xfrm>
          <a:prstGeom prst="rect">
            <a:avLst/>
          </a:prstGeom>
          <a:solidFill>
            <a:srgbClr val="FFFF66"/>
          </a:solidFill>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8000" b="1" dirty="0" smtClean="0"/>
          </a:p>
          <a:p>
            <a:pPr marL="0" indent="0" algn="ctr">
              <a:spcBef>
                <a:spcPct val="0"/>
              </a:spcBef>
              <a:buFont typeface="Arial" panose="020B0604020202020204" pitchFamily="34" charset="0"/>
              <a:buNone/>
              <a:defRPr/>
            </a:pPr>
            <a:r>
              <a:rPr lang="tr-TR" sz="9600" dirty="0" smtClean="0">
                <a:solidFill>
                  <a:srgbClr val="000099"/>
                </a:solidFill>
                <a:latin typeface="Arial Black" panose="020B0A04020102020204" pitchFamily="34" charset="0"/>
              </a:rPr>
              <a:t>2023 Projeksiyon Grafiği</a:t>
            </a:r>
          </a:p>
          <a:p>
            <a:pPr marL="0" indent="0" algn="ctr">
              <a:buFont typeface="Arial" panose="020B0604020202020204" pitchFamily="34" charset="0"/>
              <a:buNone/>
              <a:defRPr/>
            </a:pPr>
            <a:endParaRPr lang="tr-TR" altLang="tr-TR" sz="2600" b="1" dirty="0" smtClean="0"/>
          </a:p>
          <a:p>
            <a:pPr>
              <a:defRPr/>
            </a:pPr>
            <a:endParaRPr lang="tr-TR" altLang="tr-TR" sz="2400" b="1" dirty="0" smtClean="0">
              <a:solidFill>
                <a:srgbClr val="0070C0"/>
              </a:solidFill>
            </a:endParaRPr>
          </a:p>
          <a:p>
            <a:pPr>
              <a:defRPr/>
            </a:pPr>
            <a:endParaRPr lang="tr-TR" altLang="tr-TR" sz="2400" b="1" dirty="0" smtClean="0">
              <a:solidFill>
                <a:srgbClr val="0070C0"/>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58838"/>
            <a:ext cx="7740440" cy="575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910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a:spLocks noChangeArrowheads="1"/>
          </p:cNvSpPr>
          <p:nvPr/>
        </p:nvSpPr>
        <p:spPr bwMode="auto">
          <a:xfrm>
            <a:off x="117791" y="756000"/>
            <a:ext cx="8964488" cy="6001643"/>
          </a:xfrm>
          <a:prstGeom prst="rect">
            <a:avLst/>
          </a:prstGeom>
          <a:noFill/>
          <a:ln w="9525">
            <a:noFill/>
            <a:miter lim="800000"/>
            <a:headEnd/>
            <a:tailEnd/>
          </a:ln>
        </p:spPr>
        <p:txBody>
          <a:bodyPr wrap="square">
            <a:spAutoFit/>
          </a:bodyPr>
          <a:lstStyle/>
          <a:p>
            <a:pPr marL="342900" indent="-342900" algn="just">
              <a:buFont typeface="Arial" charset="0"/>
              <a:buChar char="•"/>
            </a:pPr>
            <a:r>
              <a:rPr lang="tr-TR" sz="2400" b="1" dirty="0" smtClean="0"/>
              <a:t>Lisans verilen enerji üretim projelerinin diğerlerinin tümünün 2023 yılında tamamlanacağı  varsayılırsa :</a:t>
            </a:r>
            <a:endParaRPr lang="tr-TR" sz="2400" b="1" dirty="0"/>
          </a:p>
          <a:p>
            <a:pPr marL="342900" indent="-342900" algn="just">
              <a:buFont typeface="Arial" charset="0"/>
              <a:buChar char="•"/>
            </a:pPr>
            <a:r>
              <a:rPr lang="tr-TR" sz="2400" b="1" dirty="0" smtClean="0"/>
              <a:t>2023'e </a:t>
            </a:r>
            <a:r>
              <a:rPr lang="tr-TR" sz="2400" b="1" dirty="0"/>
              <a:t>kadar devreye girecek </a:t>
            </a:r>
            <a:r>
              <a:rPr lang="tr-TR" sz="2400" b="1" dirty="0" smtClean="0"/>
              <a:t>santrallarla</a:t>
            </a:r>
            <a:r>
              <a:rPr lang="tr-TR" sz="2400" b="1" dirty="0"/>
              <a:t>, güvenilir üretim kapasitesi bile </a:t>
            </a:r>
            <a:r>
              <a:rPr lang="tr-TR" sz="2400" b="1" dirty="0" smtClean="0"/>
              <a:t>500.000 </a:t>
            </a:r>
            <a:r>
              <a:rPr lang="tr-TR" sz="2400" b="1" dirty="0" err="1"/>
              <a:t>G</a:t>
            </a:r>
            <a:r>
              <a:rPr lang="tr-TR" sz="2400" b="1" dirty="0" err="1" smtClean="0"/>
              <a:t>Wh’ı</a:t>
            </a:r>
            <a:r>
              <a:rPr lang="tr-TR" sz="2400" b="1" dirty="0" smtClean="0"/>
              <a:t> geçecektir. </a:t>
            </a:r>
            <a:r>
              <a:rPr lang="tr-TR" sz="2400" b="1" dirty="0"/>
              <a:t>Halbuki Aralık 2016 tarihli son TEİAŞ çalışmasına göre, </a:t>
            </a:r>
            <a:r>
              <a:rPr lang="tr-TR" sz="2400" b="1" dirty="0" smtClean="0"/>
              <a:t>2023 </a:t>
            </a:r>
            <a:r>
              <a:rPr lang="tr-TR" sz="2400" b="1" dirty="0"/>
              <a:t>yüksek tüketim tahmini </a:t>
            </a:r>
            <a:r>
              <a:rPr lang="tr-TR" sz="2400" b="1" dirty="0" smtClean="0"/>
              <a:t>368.876 </a:t>
            </a:r>
            <a:r>
              <a:rPr lang="tr-TR" sz="2400" b="1" dirty="0" err="1" smtClean="0"/>
              <a:t>GWh’dir</a:t>
            </a:r>
            <a:r>
              <a:rPr lang="tr-TR" sz="2400" b="1" dirty="0"/>
              <a:t> </a:t>
            </a:r>
            <a:r>
              <a:rPr lang="tr-TR" sz="2400" b="1" dirty="0" smtClean="0"/>
              <a:t>ve bu öngörülen değer </a:t>
            </a:r>
            <a:r>
              <a:rPr lang="tr-TR" sz="2400" b="1" dirty="0"/>
              <a:t>2016 güvenilir üretim kapasitesinin </a:t>
            </a:r>
            <a:r>
              <a:rPr lang="tr-TR" sz="2400" b="1" dirty="0" smtClean="0"/>
              <a:t>çok az üzerindedir (proje kapasitesinin ise altındadır)</a:t>
            </a:r>
          </a:p>
          <a:p>
            <a:pPr marL="342900" indent="-342900" algn="just">
              <a:buFont typeface="Arial" charset="0"/>
              <a:buChar char="•"/>
            </a:pPr>
            <a:r>
              <a:rPr lang="tr-TR" sz="2400" b="1" dirty="0" smtClean="0"/>
              <a:t>İlerleme Raporundaki projelere </a:t>
            </a:r>
            <a:r>
              <a:rPr lang="tr-TR" sz="2400" b="1" dirty="0"/>
              <a:t>r</a:t>
            </a:r>
            <a:r>
              <a:rPr lang="tr-TR" sz="2400" b="1" dirty="0" smtClean="0"/>
              <a:t>üzgar santrallerinde   son aylarda gerçekleştirilen 700 </a:t>
            </a:r>
            <a:r>
              <a:rPr lang="tr-TR" sz="2400" b="1" dirty="0" err="1" smtClean="0"/>
              <a:t>MW’lık</a:t>
            </a:r>
            <a:r>
              <a:rPr lang="tr-TR" sz="2400" b="1" dirty="0" smtClean="0"/>
              <a:t> kapasite tesisi ve 1.000 </a:t>
            </a:r>
            <a:r>
              <a:rPr lang="tr-TR" sz="2400" b="1" dirty="0" err="1" smtClean="0"/>
              <a:t>MW’lık</a:t>
            </a:r>
            <a:r>
              <a:rPr lang="tr-TR" sz="2400" b="1" dirty="0" smtClean="0"/>
              <a:t> YEKA ihaleleri kapsamındaki yatırımların  2023 yılında tamamlanacakları varsayılarak ve güneş santrallerine lisansız yatırımlarının geçen 3 senedeki gibi devam ederek 2020 ve 2023 yıllarında tamamlanacakları </a:t>
            </a:r>
            <a:r>
              <a:rPr lang="tr-TR" sz="2400" b="1" dirty="0"/>
              <a:t>varsayılarak </a:t>
            </a:r>
            <a:r>
              <a:rPr lang="tr-TR" sz="2400" b="1" dirty="0" smtClean="0"/>
              <a:t>eklemeler yapılarak elde edilen verilerle hazırlanan grafik, atıl kapasitenin önümüzdeki dönemde daha da artacağını açıkça göstermektedir </a:t>
            </a:r>
            <a:endParaRPr lang="tr-TR" sz="2400" b="1" dirty="0"/>
          </a:p>
          <a:p>
            <a:pPr algn="just"/>
            <a:r>
              <a:rPr lang="tr-TR" sz="2400" b="1" dirty="0" smtClean="0"/>
              <a:t>  </a:t>
            </a:r>
            <a:endParaRPr lang="tr-TR" sz="2400" dirty="0"/>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22</a:t>
            </a:fld>
            <a:endParaRPr lang="tr-TR" sz="1400" dirty="0"/>
          </a:p>
        </p:txBody>
      </p:sp>
      <p:sp>
        <p:nvSpPr>
          <p:cNvPr id="7" name="Content Placeholder 1"/>
          <p:cNvSpPr txBox="1">
            <a:spLocks/>
          </p:cNvSpPr>
          <p:nvPr/>
        </p:nvSpPr>
        <p:spPr>
          <a:xfrm>
            <a:off x="0" y="0"/>
            <a:ext cx="8352000" cy="756000"/>
          </a:xfrm>
          <a:prstGeom prst="rect">
            <a:avLst/>
          </a:prstGeom>
          <a:solidFill>
            <a:srgbClr val="FFFF66"/>
          </a:solidFill>
        </p:spPr>
        <p:txBody>
          <a:bodyPr vert="horz" lIns="91440" tIns="45720" rIns="91440" bIns="45720" rtlCol="0" anchor="ct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2400" b="1" dirty="0" smtClean="0"/>
          </a:p>
          <a:p>
            <a:pPr marL="0" indent="0" algn="ctr">
              <a:buFont typeface="Arial" panose="020B0604020202020204" pitchFamily="34" charset="0"/>
              <a:buNone/>
              <a:defRPr/>
            </a:pPr>
            <a:endParaRPr lang="tr-TR" sz="8000" b="1" dirty="0" smtClean="0"/>
          </a:p>
          <a:p>
            <a:pPr marL="0" indent="0" algn="ctr">
              <a:spcBef>
                <a:spcPct val="0"/>
              </a:spcBef>
              <a:buFont typeface="Arial" panose="020B0604020202020204" pitchFamily="34" charset="0"/>
              <a:buNone/>
              <a:defRPr/>
            </a:pPr>
            <a:r>
              <a:rPr lang="tr-TR" sz="9600" dirty="0" smtClean="0">
                <a:solidFill>
                  <a:srgbClr val="000099"/>
                </a:solidFill>
                <a:latin typeface="Arial Black" panose="020B0A04020102020204" pitchFamily="34" charset="0"/>
              </a:rPr>
              <a:t>2023 Projeksiyonu / Açıklama ve Değerlendirmeler</a:t>
            </a:r>
          </a:p>
          <a:p>
            <a:pPr marL="0" indent="0" algn="ctr">
              <a:buFont typeface="Arial" panose="020B0604020202020204" pitchFamily="34" charset="0"/>
              <a:buNone/>
              <a:defRPr/>
            </a:pPr>
            <a:endParaRPr lang="tr-TR" altLang="tr-TR" sz="2600" b="1" dirty="0" smtClean="0"/>
          </a:p>
          <a:p>
            <a:pPr>
              <a:defRPr/>
            </a:pPr>
            <a:endParaRPr lang="tr-TR" altLang="tr-TR" sz="2400" b="1" dirty="0" smtClean="0">
              <a:solidFill>
                <a:srgbClr val="0070C0"/>
              </a:solidFill>
            </a:endParaRPr>
          </a:p>
          <a:p>
            <a:pPr>
              <a:defRPr/>
            </a:pPr>
            <a:endParaRPr lang="tr-TR" altLang="tr-TR" sz="2400" b="1" dirty="0" smtClean="0">
              <a:solidFill>
                <a:srgbClr val="0070C0"/>
              </a:solidFill>
            </a:endParaRPr>
          </a:p>
        </p:txBody>
      </p:sp>
    </p:spTree>
    <p:extLst>
      <p:ext uri="{BB962C8B-B14F-4D97-AF65-F5344CB8AC3E}">
        <p14:creationId xmlns:p14="http://schemas.microsoft.com/office/powerpoint/2010/main" val="3246790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1521" y="908050"/>
            <a:ext cx="8640960" cy="5133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tr-TR" b="1" dirty="0" smtClean="0">
              <a:solidFill>
                <a:srgbClr val="000099"/>
              </a:solidFill>
            </a:endParaRPr>
          </a:p>
          <a:p>
            <a:pPr>
              <a:spcAft>
                <a:spcPts val="1200"/>
              </a:spcAft>
              <a:buNone/>
              <a:defRPr/>
            </a:pPr>
            <a:endParaRPr lang="tr-TR" b="1" dirty="0" smtClean="0">
              <a:solidFill>
                <a:srgbClr val="000099"/>
              </a:solidFill>
            </a:endParaRPr>
          </a:p>
          <a:p>
            <a:pPr>
              <a:spcAft>
                <a:spcPts val="1200"/>
              </a:spcAft>
              <a:buFont typeface="Wingdings" panose="05000000000000000000" pitchFamily="2" charset="2"/>
              <a:buChar char="Ø"/>
              <a:defRPr/>
            </a:pPr>
            <a:r>
              <a:rPr lang="tr-TR" b="1" dirty="0" smtClean="0">
                <a:solidFill>
                  <a:srgbClr val="000099"/>
                </a:solidFill>
              </a:rPr>
              <a:t>ZONGULDAK’TAKİ KÖMÜR YAKITLI TERMİK SANTRALLERDEKİ DURUM</a:t>
            </a:r>
          </a:p>
          <a:p>
            <a:pPr marL="0" indent="0" algn="ctr">
              <a:buNone/>
            </a:pPr>
            <a:endParaRPr lang="tr-TR" dirty="0" smtClean="0">
              <a:solidFill>
                <a:srgbClr val="000099"/>
              </a:solidFill>
            </a:endParaRPr>
          </a:p>
          <a:p>
            <a:pPr marL="0" indent="0" algn="ctr">
              <a:buNone/>
            </a:pPr>
            <a:endParaRPr lang="tr-TR" dirty="0">
              <a:solidFill>
                <a:srgbClr val="000099"/>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z="1400" smtClean="0"/>
              <a:pPr/>
              <a:t>23</a:t>
            </a:fld>
            <a:endParaRPr lang="tr-TR" sz="1400" dirty="0"/>
          </a:p>
        </p:txBody>
      </p:sp>
    </p:spTree>
    <p:extLst>
      <p:ext uri="{BB962C8B-B14F-4D97-AF65-F5344CB8AC3E}">
        <p14:creationId xmlns:p14="http://schemas.microsoft.com/office/powerpoint/2010/main" val="2124443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60566"/>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ZATES ELEKTRİK ÜRETİMİ (2016) </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383507" y="6153974"/>
            <a:ext cx="7949126" cy="307777"/>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ENERJİ ATLASI </a:t>
            </a:r>
            <a:r>
              <a:rPr lang="tr-TR" altLang="tr-TR" sz="1400" b="1" dirty="0" smtClean="0">
                <a:solidFill>
                  <a:srgbClr val="C00000"/>
                </a:solidFill>
              </a:rPr>
              <a:t>(http</a:t>
            </a:r>
            <a:r>
              <a:rPr lang="tr-TR" altLang="tr-TR" sz="1400" b="1" dirty="0">
                <a:solidFill>
                  <a:srgbClr val="C00000"/>
                </a:solidFill>
              </a:rPr>
              <a:t>://</a:t>
            </a:r>
            <a:r>
              <a:rPr lang="tr-TR" altLang="tr-TR" sz="1400" b="1" dirty="0" smtClean="0">
                <a:solidFill>
                  <a:srgbClr val="C00000"/>
                </a:solidFill>
              </a:rPr>
              <a:t>www.enerjiatlasi.com/</a:t>
            </a:r>
            <a:r>
              <a:rPr lang="tr-TR" altLang="tr-TR" sz="1400" b="1" dirty="0" err="1" smtClean="0">
                <a:solidFill>
                  <a:srgbClr val="C00000"/>
                </a:solidFill>
              </a:rPr>
              <a:t>komur</a:t>
            </a:r>
            <a:r>
              <a:rPr lang="tr-TR" altLang="tr-TR" sz="1400" b="1" dirty="0" smtClean="0">
                <a:solidFill>
                  <a:srgbClr val="C00000"/>
                </a:solidFill>
              </a:rPr>
              <a:t>/zonguldak-eren-zetes-termik-santrali.html) </a:t>
            </a:r>
            <a:endParaRPr lang="tr-TR" altLang="tr-TR" sz="1400" b="1" dirty="0">
              <a:solidFill>
                <a:srgbClr val="C00000"/>
              </a:solidFill>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24</a:t>
            </a:fld>
            <a:endParaRPr lang="tr-TR" sz="1400" dirty="0"/>
          </a:p>
        </p:txBody>
      </p:sp>
      <p:sp>
        <p:nvSpPr>
          <p:cNvPr id="2" name="Metin kutusu 1"/>
          <p:cNvSpPr txBox="1"/>
          <p:nvPr/>
        </p:nvSpPr>
        <p:spPr>
          <a:xfrm>
            <a:off x="683567" y="2204864"/>
            <a:ext cx="7649065" cy="2554545"/>
          </a:xfrm>
          <a:prstGeom prst="rect">
            <a:avLst/>
          </a:prstGeom>
          <a:noFill/>
        </p:spPr>
        <p:txBody>
          <a:bodyPr wrap="square" rtlCol="0">
            <a:spAutoFit/>
          </a:bodyPr>
          <a:lstStyle/>
          <a:p>
            <a:r>
              <a:rPr lang="tr-TR" sz="3200" b="1" dirty="0" smtClean="0"/>
              <a:t>ZATES 2016 Üretimi = 10.560.086 </a:t>
            </a:r>
            <a:r>
              <a:rPr lang="tr-TR" sz="3200" b="1" dirty="0" err="1" smtClean="0"/>
              <a:t>MWh</a:t>
            </a:r>
            <a:endParaRPr lang="tr-TR" sz="3200" b="1" dirty="0" smtClean="0"/>
          </a:p>
          <a:p>
            <a:r>
              <a:rPr lang="tr-TR" sz="3200" b="1" dirty="0" smtClean="0"/>
              <a:t>Bu Veriye </a:t>
            </a:r>
            <a:r>
              <a:rPr lang="tr-TR" sz="3200" b="1" dirty="0"/>
              <a:t>G</a:t>
            </a:r>
            <a:r>
              <a:rPr lang="tr-TR" sz="3200" b="1" dirty="0" smtClean="0"/>
              <a:t>öre Kapasite Faktörü = % 59,3</a:t>
            </a:r>
          </a:p>
          <a:p>
            <a:endParaRPr lang="tr-TR" sz="3200" b="1" dirty="0"/>
          </a:p>
          <a:p>
            <a:r>
              <a:rPr lang="tr-TR" sz="3200" b="1" dirty="0" smtClean="0"/>
              <a:t>İthal Kömür Yakıtlı Santraller Türkiye Ortalama Kapasite Faktörü = % 82 </a:t>
            </a:r>
            <a:endParaRPr lang="tr-TR" sz="3200" b="1" dirty="0"/>
          </a:p>
        </p:txBody>
      </p:sp>
    </p:spTree>
    <p:extLst>
      <p:ext uri="{BB962C8B-B14F-4D97-AF65-F5344CB8AC3E}">
        <p14:creationId xmlns:p14="http://schemas.microsoft.com/office/powerpoint/2010/main" val="3257071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60566"/>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ÇATES ELEKTRİK ÜRETİMİ (2016) </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383507" y="6153974"/>
            <a:ext cx="7949126" cy="307777"/>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a:t>
            </a:r>
            <a:r>
              <a:rPr lang="tr-TR" altLang="tr-TR" sz="1400" b="1" dirty="0" smtClean="0">
                <a:solidFill>
                  <a:srgbClr val="C00000"/>
                </a:solidFill>
              </a:rPr>
              <a:t>TEİAŞ </a:t>
            </a:r>
            <a:endParaRPr lang="tr-TR" altLang="tr-TR" sz="1400" b="1" dirty="0">
              <a:solidFill>
                <a:srgbClr val="C00000"/>
              </a:solidFill>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25</a:t>
            </a:fld>
            <a:endParaRPr lang="tr-TR"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87" y="622230"/>
            <a:ext cx="4962886" cy="583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360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60566"/>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ÇATES ve ZATES ARIZA+BAKIM BİLDİRİMLERİ</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383507" y="6153974"/>
            <a:ext cx="7949126" cy="523220"/>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a:t>
            </a:r>
            <a:r>
              <a:rPr lang="tr-TR" altLang="tr-TR" sz="1400" b="1" dirty="0" smtClean="0">
                <a:solidFill>
                  <a:srgbClr val="C00000"/>
                </a:solidFill>
              </a:rPr>
              <a:t>EPİAŞ Şeffaflık Platformu Web Sitesi - Santral yönetimlerinin arıza ve bakım bildirimlerinden derleme</a:t>
            </a:r>
            <a:endParaRPr lang="tr-TR" altLang="tr-TR" sz="1400" b="1" dirty="0">
              <a:solidFill>
                <a:srgbClr val="C00000"/>
              </a:solidFill>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26</a:t>
            </a:fld>
            <a:endParaRPr lang="tr-TR"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07" y="1484784"/>
            <a:ext cx="826190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07504" y="622232"/>
            <a:ext cx="8244496" cy="923330"/>
          </a:xfrm>
          <a:prstGeom prst="rect">
            <a:avLst/>
          </a:prstGeom>
          <a:noFill/>
        </p:spPr>
        <p:txBody>
          <a:bodyPr wrap="square" rtlCol="0">
            <a:spAutoFit/>
          </a:bodyPr>
          <a:lstStyle/>
          <a:p>
            <a:r>
              <a:rPr lang="tr-TR" b="1" dirty="0" smtClean="0"/>
              <a:t>ZATES 2016 Üretim bilgilerine göre KF ile </a:t>
            </a:r>
            <a:r>
              <a:rPr lang="tr-TR" b="1" dirty="0" err="1" smtClean="0"/>
              <a:t>arıza+bakım</a:t>
            </a:r>
            <a:r>
              <a:rPr lang="tr-TR" b="1" dirty="0" smtClean="0"/>
              <a:t> bildirimlerine göre KF kaybı çelişkilidir. Ancak üretim verileri de santrallerin, çeşitli nedenlerle, kapasitelerinin altında çalıştıklarını göstermektedir.   </a:t>
            </a:r>
            <a:endParaRPr lang="tr-TR" b="1" dirty="0"/>
          </a:p>
        </p:txBody>
      </p:sp>
    </p:spTree>
    <p:extLst>
      <p:ext uri="{BB962C8B-B14F-4D97-AF65-F5344CB8AC3E}">
        <p14:creationId xmlns:p14="http://schemas.microsoft.com/office/powerpoint/2010/main" val="4115511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100"/>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İTHAL KÖMÜR YAKITLI SANTRALLERDEKİ ORTAK OLUMSUZLUKLAR </a:t>
            </a:r>
            <a:endParaRPr lang="tr-TR" sz="2400" dirty="0">
              <a:solidFill>
                <a:srgbClr val="000099"/>
              </a:solidFill>
              <a:latin typeface="Arial Black" panose="020B0A04020102020204" pitchFamily="34" charset="0"/>
              <a:ea typeface="+mn-ea"/>
              <a:cs typeface="+mn-cs"/>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27</a:t>
            </a:fld>
            <a:endParaRPr lang="tr-TR" sz="1400" dirty="0"/>
          </a:p>
        </p:txBody>
      </p:sp>
      <p:sp>
        <p:nvSpPr>
          <p:cNvPr id="3" name="Metin kutusu 2"/>
          <p:cNvSpPr txBox="1"/>
          <p:nvPr/>
        </p:nvSpPr>
        <p:spPr>
          <a:xfrm>
            <a:off x="383005" y="1052736"/>
            <a:ext cx="8221443" cy="5632311"/>
          </a:xfrm>
          <a:prstGeom prst="rect">
            <a:avLst/>
          </a:prstGeom>
          <a:noFill/>
        </p:spPr>
        <p:txBody>
          <a:bodyPr wrap="square" rtlCol="0">
            <a:spAutoFit/>
          </a:bodyPr>
          <a:lstStyle/>
          <a:p>
            <a:pPr marL="285750" indent="-285750" algn="just">
              <a:buFont typeface="Arial" panose="020B0604020202020204" pitchFamily="34" charset="0"/>
              <a:buChar char="•"/>
            </a:pPr>
            <a:r>
              <a:rPr lang="tr-TR" sz="2400" b="1" dirty="0" smtClean="0"/>
              <a:t>Yatırımlar sosyal ve doğal çevre dikkate alınmadan, yer seçiminden itibaren asgari mühendislik çalışmaları yapılmadan gerçekleştirilmektedir.</a:t>
            </a:r>
          </a:p>
          <a:p>
            <a:pPr marL="285750" indent="-285750" algn="just">
              <a:buFont typeface="Arial" panose="020B0604020202020204" pitchFamily="34" charset="0"/>
              <a:buChar char="•"/>
            </a:pPr>
            <a:r>
              <a:rPr lang="tr-TR" sz="2400" b="1" dirty="0" smtClean="0"/>
              <a:t>Ülkemizdeki yatırımcılar, ucuz temin ve kurulum bedelleri nedeniyle, </a:t>
            </a:r>
            <a:r>
              <a:rPr lang="tr-TR" sz="2400" b="1" dirty="0"/>
              <a:t>g</a:t>
            </a:r>
            <a:r>
              <a:rPr lang="tr-TR" sz="2400" b="1" dirty="0" smtClean="0"/>
              <a:t>enellikle Çin firmalarını tercih etmektedirler.</a:t>
            </a:r>
          </a:p>
          <a:p>
            <a:pPr marL="285750" indent="-285750" algn="just">
              <a:buFont typeface="Arial" panose="020B0604020202020204" pitchFamily="34" charset="0"/>
              <a:buChar char="•"/>
            </a:pPr>
            <a:r>
              <a:rPr lang="tr-TR" sz="2400" b="1" dirty="0" smtClean="0"/>
              <a:t>Yatırımcılar Çin firmalarının tekliflerindeki teknik şartları, ekipman özelliklerini irdelemeden kabul etmektedirler</a:t>
            </a:r>
          </a:p>
          <a:p>
            <a:pPr marL="285750" indent="-285750" algn="just">
              <a:buFont typeface="Arial" panose="020B0604020202020204" pitchFamily="34" charset="0"/>
              <a:buChar char="•"/>
            </a:pPr>
            <a:r>
              <a:rPr lang="tr-TR" sz="2400" b="1" dirty="0" smtClean="0"/>
              <a:t>Çin firmaları dokümanlar için ayrı (yüksek) bedel istemekte, yatırımcılar da doküman konusunu küçümsemekte ve ilave ödemeden kaçınarak temin etmemektedir</a:t>
            </a:r>
          </a:p>
          <a:p>
            <a:pPr marL="285750" indent="-285750" algn="just">
              <a:buFont typeface="Arial" panose="020B0604020202020204" pitchFamily="34" charset="0"/>
              <a:buChar char="•"/>
            </a:pPr>
            <a:r>
              <a:rPr lang="tr-TR" sz="2400" b="1" dirty="0" smtClean="0"/>
              <a:t>Var olan teknik resimler, kısıtlı dokümanlar ve hatta ekipmanlar üzerindeki etiketler Çince olmaktadır</a:t>
            </a:r>
          </a:p>
          <a:p>
            <a:pPr marL="285750" indent="-285750" algn="just">
              <a:buFont typeface="Arial" panose="020B0604020202020204" pitchFamily="34" charset="0"/>
              <a:buChar char="•"/>
            </a:pPr>
            <a:r>
              <a:rPr lang="tr-TR" sz="2400" b="1" dirty="0" smtClean="0"/>
              <a:t>Çin’de her kalitede üretim vardır. Yatırımcılarımız bu konuya da sadece ilk temin bedeli olarak yaklaşarak, ucuz dolayısıyla düşük kalitede ürüne yönelmektedirler </a:t>
            </a:r>
          </a:p>
        </p:txBody>
      </p:sp>
    </p:spTree>
    <p:extLst>
      <p:ext uri="{BB962C8B-B14F-4D97-AF65-F5344CB8AC3E}">
        <p14:creationId xmlns:p14="http://schemas.microsoft.com/office/powerpoint/2010/main" val="2868562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100"/>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İTHAL KÖMÜR YAKITLI SANTRALLERDEKİ ORTAK OLUMSUZLUKLAR </a:t>
            </a:r>
            <a:endParaRPr lang="tr-TR" sz="2400" dirty="0">
              <a:solidFill>
                <a:srgbClr val="000099"/>
              </a:solidFill>
              <a:latin typeface="Arial Black" panose="020B0A04020102020204" pitchFamily="34" charset="0"/>
              <a:ea typeface="+mn-ea"/>
              <a:cs typeface="+mn-cs"/>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28</a:t>
            </a:fld>
            <a:endParaRPr lang="tr-TR" sz="1400" dirty="0"/>
          </a:p>
        </p:txBody>
      </p:sp>
      <p:sp>
        <p:nvSpPr>
          <p:cNvPr id="3" name="Metin kutusu 2"/>
          <p:cNvSpPr txBox="1"/>
          <p:nvPr/>
        </p:nvSpPr>
        <p:spPr>
          <a:xfrm>
            <a:off x="383005" y="1052736"/>
            <a:ext cx="8221443" cy="5632311"/>
          </a:xfrm>
          <a:prstGeom prst="rect">
            <a:avLst/>
          </a:prstGeom>
          <a:noFill/>
        </p:spPr>
        <p:txBody>
          <a:bodyPr wrap="square" rtlCol="0">
            <a:spAutoFit/>
          </a:bodyPr>
          <a:lstStyle/>
          <a:p>
            <a:pPr marL="285750" indent="-285750" algn="just">
              <a:buFont typeface="Arial" panose="020B0604020202020204" pitchFamily="34" charset="0"/>
              <a:buChar char="•"/>
            </a:pPr>
            <a:r>
              <a:rPr lang="tr-TR" sz="2400" b="1" dirty="0" smtClean="0"/>
              <a:t>Yatırımcılar yatırımın başlangıcından sonuna kadar bir yerli mühendislik firmasından destek almaktan, çoğunlukla, kaçınmaktadırlar.  Böylece Çin firmalarının daha sıkı kontrol edilmesi ve teknik olarak daha doğru çözümlerin gündeme getirilmesi söz konusu olmamaktadır.</a:t>
            </a:r>
          </a:p>
          <a:p>
            <a:pPr marL="285750" indent="-285750" algn="just">
              <a:buFont typeface="Arial" panose="020B0604020202020204" pitchFamily="34" charset="0"/>
              <a:buChar char="•"/>
            </a:pPr>
            <a:r>
              <a:rPr lang="tr-TR" sz="2400" b="1" dirty="0" smtClean="0"/>
              <a:t>Bazı yeni yatırımda kazan ve türbin-</a:t>
            </a:r>
            <a:r>
              <a:rPr lang="tr-TR" sz="2400" b="1" dirty="0" err="1" smtClean="0"/>
              <a:t>generatörler</a:t>
            </a:r>
            <a:r>
              <a:rPr lang="tr-TR" sz="2400" b="1" dirty="0" smtClean="0"/>
              <a:t> Çin yapımı Avrupa markası olarak temin edilmekte ancak yardımcı tesisler küçümsenmektedir. Halbuki santral bir bütündür. Herhangi bir ekipmanın kalite düşüklüğü tüm tesisi etkileyebilmektedir. </a:t>
            </a:r>
            <a:r>
              <a:rPr lang="tr-TR" sz="2400" b="1" dirty="0"/>
              <a:t> </a:t>
            </a:r>
            <a:r>
              <a:rPr lang="tr-TR" sz="2400" b="1" dirty="0" smtClean="0"/>
              <a:t>Tesis güvenliği/işçi sağlığı ve hatta tüm bölge güvenliği/halk sağlığı için çok aşırı risk yaratabilmektedir. </a:t>
            </a:r>
            <a:endParaRPr lang="tr-TR" sz="2400" b="1" dirty="0"/>
          </a:p>
          <a:p>
            <a:pPr marL="285750" indent="-285750" algn="just">
              <a:buFont typeface="Arial" panose="020B0604020202020204" pitchFamily="34" charset="0"/>
              <a:buChar char="•"/>
            </a:pPr>
            <a:r>
              <a:rPr lang="tr-TR" sz="2400" b="1" dirty="0" smtClean="0"/>
              <a:t>Tesisin ilk çalıştırılması, devreye alınması ve şebekeye bağlantısı için kabul işlemlerinde sıkıntılar, yetersizlikler vardır. </a:t>
            </a:r>
          </a:p>
        </p:txBody>
      </p:sp>
    </p:spTree>
    <p:extLst>
      <p:ext uri="{BB962C8B-B14F-4D97-AF65-F5344CB8AC3E}">
        <p14:creationId xmlns:p14="http://schemas.microsoft.com/office/powerpoint/2010/main" val="3502215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100"/>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İTHAL KÖMÜR YAKITLI SANTRALLERDEKİ ORTAK OLUMSUZLUKLAR </a:t>
            </a:r>
            <a:endParaRPr lang="tr-TR" sz="2400" dirty="0">
              <a:solidFill>
                <a:srgbClr val="000099"/>
              </a:solidFill>
              <a:latin typeface="Arial Black" panose="020B0A04020102020204" pitchFamily="34" charset="0"/>
              <a:ea typeface="+mn-ea"/>
              <a:cs typeface="+mn-cs"/>
            </a:endParaRP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29</a:t>
            </a:fld>
            <a:endParaRPr lang="tr-TR" sz="1400" dirty="0"/>
          </a:p>
        </p:txBody>
      </p:sp>
      <p:sp>
        <p:nvSpPr>
          <p:cNvPr id="3" name="Metin kutusu 2"/>
          <p:cNvSpPr txBox="1"/>
          <p:nvPr/>
        </p:nvSpPr>
        <p:spPr>
          <a:xfrm>
            <a:off x="383005" y="1052736"/>
            <a:ext cx="8221443" cy="5262979"/>
          </a:xfrm>
          <a:prstGeom prst="rect">
            <a:avLst/>
          </a:prstGeom>
          <a:noFill/>
        </p:spPr>
        <p:txBody>
          <a:bodyPr wrap="square" rtlCol="0">
            <a:spAutoFit/>
          </a:bodyPr>
          <a:lstStyle/>
          <a:p>
            <a:pPr marL="285750" indent="-285750" algn="just">
              <a:buFont typeface="Arial" panose="020B0604020202020204" pitchFamily="34" charset="0"/>
              <a:buChar char="•"/>
            </a:pPr>
            <a:r>
              <a:rPr lang="tr-TR" sz="2400" b="1" dirty="0" smtClean="0"/>
              <a:t>Her kademede yetişmiş, bilgili iş gücü eksikliği had safhadadır. İşletmecilikte çok çeşitli zafiyetler ortaya çıkmakta, risk altında yaşanmaktadır.</a:t>
            </a:r>
          </a:p>
          <a:p>
            <a:pPr marL="285750" indent="-285750" algn="just">
              <a:buFont typeface="Arial" panose="020B0604020202020204" pitchFamily="34" charset="0"/>
              <a:buChar char="•"/>
            </a:pPr>
            <a:r>
              <a:rPr lang="tr-TR" sz="2400" b="1" dirty="0" smtClean="0"/>
              <a:t>Bazı yatırımcı/işletmeci firmaların kurumsal yapılarındaki zayıflıklar yönetim yanlışlıklarına yol açmaktadır</a:t>
            </a:r>
          </a:p>
          <a:p>
            <a:pPr marL="285750" indent="-285750" algn="just">
              <a:buFont typeface="Arial" panose="020B0604020202020204" pitchFamily="34" charset="0"/>
              <a:buChar char="•"/>
            </a:pPr>
            <a:r>
              <a:rPr lang="tr-TR" sz="2400" b="1" dirty="0" smtClean="0"/>
              <a:t>Bu ortak olumsuzlukların ZATES’ te de yaşandığı, yaşanmakta olduğu duyumlarını almaktayız. Ayrıca </a:t>
            </a:r>
            <a:r>
              <a:rPr lang="tr-TR" sz="2400" b="1" dirty="0" err="1" smtClean="0"/>
              <a:t>ZATES’e</a:t>
            </a:r>
            <a:r>
              <a:rPr lang="tr-TR" sz="2400" b="1" dirty="0" smtClean="0"/>
              <a:t> özgü olarak 2x615 MW yatırımdan kısa bir süre sonrası 2x700 MW yatırımın yapılması</a:t>
            </a:r>
          </a:p>
          <a:p>
            <a:pPr marL="742950" lvl="1" indent="-285750" algn="just">
              <a:buFont typeface="Arial" panose="020B0604020202020204" pitchFamily="34" charset="0"/>
              <a:buChar char="•"/>
            </a:pPr>
            <a:r>
              <a:rPr lang="tr-TR" sz="2400" b="1" dirty="0" smtClean="0"/>
              <a:t>Mali </a:t>
            </a:r>
            <a:r>
              <a:rPr lang="tr-TR" sz="2400" b="1" dirty="0"/>
              <a:t>konularda </a:t>
            </a:r>
            <a:r>
              <a:rPr lang="tr-TR" sz="2400" b="1" dirty="0" smtClean="0"/>
              <a:t>(geri ödeme dönemlerinin çakışması </a:t>
            </a:r>
            <a:r>
              <a:rPr lang="tr-TR" sz="2400" b="1" dirty="0" err="1" smtClean="0"/>
              <a:t>vb</a:t>
            </a:r>
            <a:r>
              <a:rPr lang="tr-TR" sz="2400" b="1" dirty="0" smtClean="0"/>
              <a:t>) ve teknik konularda, işletmecilikte zorluklara sebep olmuştur</a:t>
            </a:r>
          </a:p>
          <a:p>
            <a:pPr marL="742950" lvl="1" indent="-285750" algn="just">
              <a:buFont typeface="Arial" panose="020B0604020202020204" pitchFamily="34" charset="0"/>
              <a:buChar char="•"/>
            </a:pPr>
            <a:r>
              <a:rPr lang="tr-TR" sz="2400" b="1" dirty="0" smtClean="0"/>
              <a:t> Bağlanılan trafo merkezinin ve iletim hatlarının kapasite doluluğu sıkıntılara sebep olmaktadır</a:t>
            </a:r>
            <a:endParaRPr lang="tr-TR" sz="2400" b="1" dirty="0"/>
          </a:p>
        </p:txBody>
      </p:sp>
    </p:spTree>
    <p:extLst>
      <p:ext uri="{BB962C8B-B14F-4D97-AF65-F5344CB8AC3E}">
        <p14:creationId xmlns:p14="http://schemas.microsoft.com/office/powerpoint/2010/main" val="2204882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52457" y="6083324"/>
            <a:ext cx="5255538" cy="307975"/>
          </a:xfrm>
          <a:prstGeom prst="rect">
            <a:avLst/>
          </a:prstGeom>
          <a:noFill/>
          <a:ln w="9525">
            <a:noFill/>
            <a:miter lim="800000"/>
            <a:headEnd/>
            <a:tailEnd/>
          </a:ln>
        </p:spPr>
        <p:txBody>
          <a:bodyPr>
            <a:spAutoFit/>
          </a:bodyPr>
          <a:lstStyle/>
          <a:p>
            <a:pPr fontAlgn="b"/>
            <a:r>
              <a:rPr lang="tr-TR" altLang="tr-TR" sz="1400" b="1" dirty="0">
                <a:solidFill>
                  <a:srgbClr val="C00000"/>
                </a:solidFill>
              </a:rPr>
              <a:t>Kaynak: TEİAŞ</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22" y="1268759"/>
            <a:ext cx="8885167"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ayt Numarası Yer Tutucusu 9"/>
          <p:cNvSpPr>
            <a:spLocks noGrp="1"/>
          </p:cNvSpPr>
          <p:nvPr>
            <p:ph type="sldNum" sz="quarter" idx="12"/>
          </p:nvPr>
        </p:nvSpPr>
        <p:spPr/>
        <p:txBody>
          <a:bodyPr/>
          <a:lstStyle/>
          <a:p>
            <a:fld id="{2980368C-8C33-40A0-AE12-C79D8B8014BE}" type="slidenum">
              <a:rPr lang="tr-TR" sz="1400" smtClean="0"/>
              <a:pPr/>
              <a:t>3</a:t>
            </a:fld>
            <a:endParaRPr lang="tr-TR" sz="1400" dirty="0"/>
          </a:p>
        </p:txBody>
      </p:sp>
      <p:sp>
        <p:nvSpPr>
          <p:cNvPr id="8" name="Title 1"/>
          <p:cNvSpPr txBox="1">
            <a:spLocks/>
          </p:cNvSpPr>
          <p:nvPr/>
        </p:nvSpPr>
        <p:spPr>
          <a:xfrm>
            <a:off x="2609" y="0"/>
            <a:ext cx="8352000" cy="684000"/>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Kurulu Güç–Üretim Gelişimi, 1970-2016</a:t>
            </a:r>
          </a:p>
        </p:txBody>
      </p:sp>
      <p:sp>
        <p:nvSpPr>
          <p:cNvPr id="2" name="Dikdörtgen 1"/>
          <p:cNvSpPr/>
          <p:nvPr/>
        </p:nvSpPr>
        <p:spPr>
          <a:xfrm>
            <a:off x="1547664" y="1772816"/>
            <a:ext cx="4572000" cy="646331"/>
          </a:xfrm>
          <a:prstGeom prst="rect">
            <a:avLst/>
          </a:prstGeom>
        </p:spPr>
        <p:txBody>
          <a:bodyPr>
            <a:spAutoFit/>
          </a:bodyPr>
          <a:lstStyle/>
          <a:p>
            <a:r>
              <a:rPr lang="tr-TR" b="1" dirty="0"/>
              <a:t>Özellikle 2009’dan itibaren kurulu güç–üretim arasındaki </a:t>
            </a:r>
            <a:r>
              <a:rPr lang="tr-TR" b="1" dirty="0" smtClean="0"/>
              <a:t>makas açılmaktadır. </a:t>
            </a:r>
            <a:endParaRPr lang="tr-TR" b="1" dirty="0"/>
          </a:p>
        </p:txBody>
      </p:sp>
    </p:spTree>
    <p:extLst>
      <p:ext uri="{BB962C8B-B14F-4D97-AF65-F5344CB8AC3E}">
        <p14:creationId xmlns:p14="http://schemas.microsoft.com/office/powerpoint/2010/main" val="2555859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1521" y="908050"/>
            <a:ext cx="8640960" cy="5133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tr-TR" b="1" dirty="0" smtClean="0">
              <a:solidFill>
                <a:srgbClr val="000099"/>
              </a:solidFill>
            </a:endParaRPr>
          </a:p>
          <a:p>
            <a:pPr>
              <a:spcAft>
                <a:spcPts val="1200"/>
              </a:spcAft>
              <a:buNone/>
              <a:defRPr/>
            </a:pPr>
            <a:endParaRPr lang="tr-TR" b="1" dirty="0" smtClean="0">
              <a:solidFill>
                <a:srgbClr val="000099"/>
              </a:solidFill>
            </a:endParaRPr>
          </a:p>
          <a:p>
            <a:pPr>
              <a:spcAft>
                <a:spcPts val="1200"/>
              </a:spcAft>
              <a:buFont typeface="Wingdings" panose="05000000000000000000" pitchFamily="2" charset="2"/>
              <a:buChar char="Ø"/>
              <a:defRPr/>
            </a:pPr>
            <a:r>
              <a:rPr lang="tr-TR" b="1" dirty="0" smtClean="0">
                <a:solidFill>
                  <a:srgbClr val="000099"/>
                </a:solidFill>
              </a:rPr>
              <a:t>DEĞERLENDİRME, ÖNERİLER</a:t>
            </a:r>
          </a:p>
          <a:p>
            <a:pPr marL="0" indent="0" algn="ctr">
              <a:buNone/>
            </a:pPr>
            <a:endParaRPr lang="tr-TR" dirty="0" smtClean="0">
              <a:solidFill>
                <a:srgbClr val="000099"/>
              </a:solidFill>
            </a:endParaRPr>
          </a:p>
          <a:p>
            <a:pPr marL="0" indent="0" algn="ctr">
              <a:buNone/>
            </a:pPr>
            <a:endParaRPr lang="tr-TR" dirty="0">
              <a:solidFill>
                <a:srgbClr val="000099"/>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z="1400" smtClean="0"/>
              <a:pPr/>
              <a:t>30</a:t>
            </a:fld>
            <a:endParaRPr lang="tr-TR" sz="1400" dirty="0"/>
          </a:p>
        </p:txBody>
      </p:sp>
    </p:spTree>
    <p:extLst>
      <p:ext uri="{BB962C8B-B14F-4D97-AF65-F5344CB8AC3E}">
        <p14:creationId xmlns:p14="http://schemas.microsoft.com/office/powerpoint/2010/main" val="3659997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760"/>
            <a:ext cx="9145588"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tr-TR" sz="2400" b="1" dirty="0" smtClean="0"/>
          </a:p>
        </p:txBody>
      </p:sp>
      <p:sp>
        <p:nvSpPr>
          <p:cNvPr id="5" name="Rectangle 3"/>
          <p:cNvSpPr/>
          <p:nvPr/>
        </p:nvSpPr>
        <p:spPr>
          <a:xfrm>
            <a:off x="0" y="0"/>
            <a:ext cx="8352000" cy="461665"/>
          </a:xfrm>
          <a:prstGeom prst="rect">
            <a:avLst/>
          </a:prstGeom>
          <a:solidFill>
            <a:srgbClr val="FFFF66"/>
          </a:solidFill>
        </p:spPr>
        <p:txBody>
          <a:bodyPr wrap="square">
            <a:spAutoFit/>
          </a:bodyPr>
          <a:lstStyle/>
          <a:p>
            <a:pPr lvl="0" algn="ctr" defTabSz="457200">
              <a:defRPr/>
            </a:pPr>
            <a:r>
              <a:rPr lang="tr-TR" sz="2400" dirty="0" smtClean="0">
                <a:solidFill>
                  <a:srgbClr val="000099"/>
                </a:solidFill>
                <a:latin typeface="Arial Black" panose="020B0A04020102020204" pitchFamily="34" charset="0"/>
              </a:rPr>
              <a:t>Değerlendirme, Öneriler (1)</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525344"/>
            <a:ext cx="507437" cy="326571"/>
          </a:xfrm>
        </p:spPr>
        <p:txBody>
          <a:bodyPr/>
          <a:lstStyle/>
          <a:p>
            <a:fld id="{2980368C-8C33-40A0-AE12-C79D8B8014BE}" type="slidenum">
              <a:rPr lang="tr-TR" sz="1400" smtClean="0"/>
              <a:pPr/>
              <a:t>31</a:t>
            </a:fld>
            <a:endParaRPr lang="tr-TR" sz="1400" dirty="0"/>
          </a:p>
        </p:txBody>
      </p:sp>
      <p:sp>
        <p:nvSpPr>
          <p:cNvPr id="8" name="Dikdörtgen 7"/>
          <p:cNvSpPr/>
          <p:nvPr/>
        </p:nvSpPr>
        <p:spPr>
          <a:xfrm>
            <a:off x="179512" y="704934"/>
            <a:ext cx="8568952" cy="5262979"/>
          </a:xfrm>
          <a:prstGeom prst="rect">
            <a:avLst/>
          </a:prstGeom>
        </p:spPr>
        <p:txBody>
          <a:bodyPr wrap="square">
            <a:spAutoFit/>
          </a:bodyPr>
          <a:lstStyle/>
          <a:p>
            <a:pPr marL="342900" lvl="1" indent="-342900" algn="just">
              <a:buFont typeface="Arial" panose="020B0604020202020204" pitchFamily="34" charset="0"/>
              <a:buChar char="•"/>
            </a:pPr>
            <a:r>
              <a:rPr lang="tr-TR" sz="2400" b="1" dirty="0" smtClean="0"/>
              <a:t>Bu  </a:t>
            </a:r>
            <a:r>
              <a:rPr lang="tr-TR" sz="2400" b="1" dirty="0"/>
              <a:t>verilerin gösterdiği üzere, mevcut kurulu güç ve yeni yatırımlarla önümüzdeki uzunca bir dönem için arz güvenliğini sağlamanın ötesinde kapasite fazlası mevcuttur, santrallerimiz kapasite değerlendirme açısından verimli kullanılmamaktadır. </a:t>
            </a:r>
            <a:r>
              <a:rPr lang="tr-TR" sz="2400" b="1" dirty="0" smtClean="0"/>
              <a:t>Bu tespit, bazı </a:t>
            </a:r>
            <a:r>
              <a:rPr lang="tr-TR" sz="2400" b="1" dirty="0"/>
              <a:t>santrallerin sosyal ve doğal çevreye zarar verme riskleri olmasına </a:t>
            </a:r>
            <a:r>
              <a:rPr lang="tr-TR" sz="2400" b="1" dirty="0" smtClean="0"/>
              <a:t>rağmen, </a:t>
            </a:r>
            <a:r>
              <a:rPr lang="tr-TR" sz="2400" b="1" dirty="0"/>
              <a:t>“ihtiyaç” nedeniyle </a:t>
            </a:r>
            <a:r>
              <a:rPr lang="tr-TR" sz="2400" b="1" dirty="0" smtClean="0"/>
              <a:t>yapıldıkları ve/veya yapılacakları </a:t>
            </a:r>
            <a:r>
              <a:rPr lang="tr-TR" sz="2400" b="1" dirty="0"/>
              <a:t>bahanesini ortadan kaldırmaktadır</a:t>
            </a:r>
          </a:p>
          <a:p>
            <a:pPr marL="342900" lvl="1" indent="-342900" algn="just">
              <a:buFont typeface="Arial" panose="020B0604020202020204" pitchFamily="34" charset="0"/>
              <a:buChar char="•"/>
            </a:pPr>
            <a:r>
              <a:rPr lang="tr-TR" sz="2400" b="1" dirty="0" smtClean="0"/>
              <a:t>Yapımı </a:t>
            </a:r>
            <a:r>
              <a:rPr lang="tr-TR" sz="2400" b="1" dirty="0"/>
              <a:t>devam eden santraller gelecekte daha çok arz fazlalığına sebep olacakları ve büyük bir kısmı dışa bağımlı yakıt ağırlıklı olmaları nedeniyle “akılcı” yatırımlar değildir. </a:t>
            </a:r>
            <a:r>
              <a:rPr lang="tr-TR" sz="2400" b="1" dirty="0" smtClean="0"/>
              <a:t>Bu </a:t>
            </a:r>
            <a:r>
              <a:rPr lang="tr-TR" sz="2400" b="1" dirty="0"/>
              <a:t>olumsuz yöndeki gidiş ancak bilimsel yaklaşımla </a:t>
            </a:r>
            <a:r>
              <a:rPr lang="tr-TR" sz="2400" b="1" dirty="0">
                <a:solidFill>
                  <a:srgbClr val="FF0000"/>
                </a:solidFill>
              </a:rPr>
              <a:t>toplum yararına </a:t>
            </a:r>
            <a:r>
              <a:rPr lang="tr-TR" sz="2400" b="1" dirty="0"/>
              <a:t>tüketim, kaynak, </a:t>
            </a:r>
            <a:r>
              <a:rPr lang="tr-TR" sz="2400" b="1" dirty="0" smtClean="0"/>
              <a:t>üretim </a:t>
            </a:r>
            <a:r>
              <a:rPr lang="tr-TR" sz="2400" b="1" dirty="0"/>
              <a:t>ve yatırım planlaması yapılması ve bu planlamaya uyulmasıyla engellenebilir. </a:t>
            </a:r>
          </a:p>
          <a:p>
            <a:pPr algn="just"/>
            <a:endParaRPr lang="tr-TR" sz="2400" b="1" dirty="0"/>
          </a:p>
        </p:txBody>
      </p:sp>
    </p:spTree>
    <p:extLst>
      <p:ext uri="{BB962C8B-B14F-4D97-AF65-F5344CB8AC3E}">
        <p14:creationId xmlns:p14="http://schemas.microsoft.com/office/powerpoint/2010/main" val="3753902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760"/>
            <a:ext cx="9145588"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tr-TR" sz="2400" b="1" dirty="0" smtClean="0"/>
          </a:p>
        </p:txBody>
      </p:sp>
      <p:sp>
        <p:nvSpPr>
          <p:cNvPr id="5" name="Rectangle 3"/>
          <p:cNvSpPr/>
          <p:nvPr/>
        </p:nvSpPr>
        <p:spPr>
          <a:xfrm>
            <a:off x="0" y="0"/>
            <a:ext cx="8352000" cy="461665"/>
          </a:xfrm>
          <a:prstGeom prst="rect">
            <a:avLst/>
          </a:prstGeom>
          <a:solidFill>
            <a:srgbClr val="FFFF66"/>
          </a:solidFill>
        </p:spPr>
        <p:txBody>
          <a:bodyPr wrap="square">
            <a:spAutoFit/>
          </a:bodyPr>
          <a:lstStyle/>
          <a:p>
            <a:pPr lvl="0" algn="ctr" defTabSz="457200">
              <a:defRPr/>
            </a:pPr>
            <a:r>
              <a:rPr lang="tr-TR" sz="2400" dirty="0">
                <a:solidFill>
                  <a:srgbClr val="000099"/>
                </a:solidFill>
                <a:latin typeface="Arial Black" panose="020B0A04020102020204" pitchFamily="34" charset="0"/>
              </a:rPr>
              <a:t>Değerlendirme, </a:t>
            </a:r>
            <a:r>
              <a:rPr lang="tr-TR" sz="2400" dirty="0" smtClean="0">
                <a:solidFill>
                  <a:srgbClr val="000099"/>
                </a:solidFill>
                <a:latin typeface="Arial Black" panose="020B0A04020102020204" pitchFamily="34" charset="0"/>
              </a:rPr>
              <a:t>Öneriler (2)</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525344"/>
            <a:ext cx="507437" cy="326571"/>
          </a:xfrm>
        </p:spPr>
        <p:txBody>
          <a:bodyPr/>
          <a:lstStyle/>
          <a:p>
            <a:fld id="{2980368C-8C33-40A0-AE12-C79D8B8014BE}" type="slidenum">
              <a:rPr lang="tr-TR" sz="1400" smtClean="0"/>
              <a:pPr/>
              <a:t>32</a:t>
            </a:fld>
            <a:endParaRPr lang="tr-TR" sz="1400" dirty="0"/>
          </a:p>
        </p:txBody>
      </p:sp>
      <p:sp>
        <p:nvSpPr>
          <p:cNvPr id="3" name="Dikdörtgen 2"/>
          <p:cNvSpPr/>
          <p:nvPr/>
        </p:nvSpPr>
        <p:spPr>
          <a:xfrm>
            <a:off x="467544" y="836712"/>
            <a:ext cx="8064896" cy="6001643"/>
          </a:xfrm>
          <a:prstGeom prst="rect">
            <a:avLst/>
          </a:prstGeom>
        </p:spPr>
        <p:txBody>
          <a:bodyPr wrap="square">
            <a:spAutoFit/>
          </a:bodyPr>
          <a:lstStyle/>
          <a:p>
            <a:pPr algn="just"/>
            <a:r>
              <a:rPr lang="tr-TR" sz="2400" b="1" dirty="0" smtClean="0"/>
              <a:t>Ülkemizin kurulu gücündeki bu fazlalık esasen bir fırsat olarak değerlendirilmelidir:</a:t>
            </a:r>
          </a:p>
          <a:p>
            <a:pPr marL="342900" indent="-342900" algn="just">
              <a:buFont typeface="Arial" panose="020B0604020202020204" pitchFamily="34" charset="0"/>
              <a:buChar char="•"/>
            </a:pPr>
            <a:r>
              <a:rPr lang="tr-TR" sz="2400" b="1" dirty="0" smtClean="0"/>
              <a:t>İthal </a:t>
            </a:r>
            <a:r>
              <a:rPr lang="tr-TR" sz="2400" b="1" dirty="0"/>
              <a:t>yakıta dayalı santrallere lisans verilmesi durdurulabilir, lisans verilmiş olanlardan yapımına başlanılmamış olanların lisansları (yasal hakların ihlal edilmemesi kaydıyla) iptal edilebilir,   </a:t>
            </a:r>
          </a:p>
          <a:p>
            <a:pPr marL="342900" indent="-342900" algn="just">
              <a:buFont typeface="Arial" panose="020B0604020202020204" pitchFamily="34" charset="0"/>
              <a:buChar char="•"/>
            </a:pPr>
            <a:r>
              <a:rPr lang="tr-TR" sz="2400" b="1" dirty="0" smtClean="0"/>
              <a:t>Sık </a:t>
            </a:r>
            <a:r>
              <a:rPr lang="tr-TR" sz="2400" b="1" dirty="0"/>
              <a:t>arızalanan, düşük verimli ve/veya çevre koruyucu tesisleri olmayan eski yerli kömür santralleri planlı bir şekilde üretim dışına çıkartılarak iyileştirilebilir. </a:t>
            </a:r>
            <a:endParaRPr lang="tr-TR" sz="2400" b="1" dirty="0" smtClean="0"/>
          </a:p>
          <a:p>
            <a:pPr marL="800100" lvl="1" indent="-342900" algn="just">
              <a:buFont typeface="Wingdings" panose="05000000000000000000" pitchFamily="2" charset="2"/>
              <a:buChar char="§"/>
            </a:pPr>
            <a:r>
              <a:rPr lang="tr-TR" sz="2400" b="1" dirty="0" smtClean="0"/>
              <a:t>	Yerli </a:t>
            </a:r>
            <a:r>
              <a:rPr lang="tr-TR" sz="2400" b="1" dirty="0"/>
              <a:t>kömür santralleri arasında en büyük üretim </a:t>
            </a:r>
            <a:r>
              <a:rPr lang="tr-TR" sz="2400" b="1" dirty="0" smtClean="0"/>
              <a:t>	eksikliği </a:t>
            </a:r>
            <a:r>
              <a:rPr lang="tr-TR" sz="2400" b="1" dirty="0"/>
              <a:t>Afşin-Elbistan A ve B santrallerinde ortaya </a:t>
            </a:r>
            <a:r>
              <a:rPr lang="tr-TR" sz="2400" b="1" dirty="0" smtClean="0"/>
              <a:t>	çıkmaktadır</a:t>
            </a:r>
            <a:r>
              <a:rPr lang="tr-TR" sz="2400" b="1" dirty="0"/>
              <a:t>. Tablo 5’dekine benzer senaryoların </a:t>
            </a:r>
            <a:r>
              <a:rPr lang="tr-TR" sz="2400" b="1" dirty="0" smtClean="0"/>
              <a:t>	gerçekleştirilebilmesi için </a:t>
            </a:r>
            <a:r>
              <a:rPr lang="tr-TR" sz="2400" b="1" dirty="0"/>
              <a:t>bu santrallerin ve kömür </a:t>
            </a:r>
            <a:r>
              <a:rPr lang="tr-TR" sz="2400" b="1" dirty="0" smtClean="0"/>
              <a:t>	havzalarının </a:t>
            </a:r>
            <a:r>
              <a:rPr lang="tr-TR" sz="2400" b="1" dirty="0"/>
              <a:t>mutlaka köklü bir çözüme kavuşturulması </a:t>
            </a:r>
            <a:r>
              <a:rPr lang="tr-TR" sz="2400" b="1" dirty="0" smtClean="0"/>
              <a:t>	gerekmektedir</a:t>
            </a:r>
            <a:r>
              <a:rPr lang="tr-TR" sz="2400" b="1" dirty="0"/>
              <a:t>.  </a:t>
            </a:r>
          </a:p>
          <a:p>
            <a:pPr algn="just"/>
            <a:endParaRPr lang="tr-TR" sz="2400" b="1" dirty="0"/>
          </a:p>
        </p:txBody>
      </p:sp>
    </p:spTree>
    <p:extLst>
      <p:ext uri="{BB962C8B-B14F-4D97-AF65-F5344CB8AC3E}">
        <p14:creationId xmlns:p14="http://schemas.microsoft.com/office/powerpoint/2010/main" val="4213589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760"/>
            <a:ext cx="9145588"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tr-TR" sz="2400" b="1" dirty="0" smtClean="0"/>
          </a:p>
        </p:txBody>
      </p:sp>
      <p:sp>
        <p:nvSpPr>
          <p:cNvPr id="5" name="Rectangle 3"/>
          <p:cNvSpPr/>
          <p:nvPr/>
        </p:nvSpPr>
        <p:spPr>
          <a:xfrm>
            <a:off x="0" y="0"/>
            <a:ext cx="8352000" cy="461665"/>
          </a:xfrm>
          <a:prstGeom prst="rect">
            <a:avLst/>
          </a:prstGeom>
          <a:solidFill>
            <a:srgbClr val="FFFF66"/>
          </a:solidFill>
        </p:spPr>
        <p:txBody>
          <a:bodyPr wrap="square">
            <a:spAutoFit/>
          </a:bodyPr>
          <a:lstStyle/>
          <a:p>
            <a:pPr lvl="0" algn="ctr" defTabSz="457200">
              <a:defRPr/>
            </a:pPr>
            <a:r>
              <a:rPr lang="tr-TR" sz="2400" dirty="0">
                <a:solidFill>
                  <a:srgbClr val="000099"/>
                </a:solidFill>
                <a:latin typeface="Arial Black" panose="020B0A04020102020204" pitchFamily="34" charset="0"/>
              </a:rPr>
              <a:t>Değerlendirme, </a:t>
            </a:r>
            <a:r>
              <a:rPr lang="tr-TR" sz="2400" dirty="0" smtClean="0">
                <a:solidFill>
                  <a:srgbClr val="000099"/>
                </a:solidFill>
                <a:latin typeface="Arial Black" panose="020B0A04020102020204" pitchFamily="34" charset="0"/>
              </a:rPr>
              <a:t>Öneriler (3)</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525344"/>
            <a:ext cx="507437" cy="326571"/>
          </a:xfrm>
        </p:spPr>
        <p:txBody>
          <a:bodyPr/>
          <a:lstStyle/>
          <a:p>
            <a:fld id="{2980368C-8C33-40A0-AE12-C79D8B8014BE}" type="slidenum">
              <a:rPr lang="tr-TR" sz="1400" smtClean="0"/>
              <a:pPr/>
              <a:t>33</a:t>
            </a:fld>
            <a:endParaRPr lang="tr-TR" sz="1400" dirty="0"/>
          </a:p>
        </p:txBody>
      </p:sp>
      <p:sp>
        <p:nvSpPr>
          <p:cNvPr id="3" name="Dikdörtgen 2"/>
          <p:cNvSpPr/>
          <p:nvPr/>
        </p:nvSpPr>
        <p:spPr>
          <a:xfrm>
            <a:off x="412962" y="980728"/>
            <a:ext cx="8191486" cy="4893647"/>
          </a:xfrm>
          <a:prstGeom prst="rect">
            <a:avLst/>
          </a:prstGeom>
        </p:spPr>
        <p:txBody>
          <a:bodyPr wrap="square">
            <a:spAutoFit/>
          </a:bodyPr>
          <a:lstStyle/>
          <a:p>
            <a:pPr marL="342900" indent="-342900" algn="just">
              <a:buFont typeface="Arial" panose="020B0604020202020204" pitchFamily="34" charset="0"/>
              <a:buChar char="•"/>
            </a:pPr>
            <a:r>
              <a:rPr lang="tr-TR" sz="2400" b="1" dirty="0" smtClean="0"/>
              <a:t>Yeni </a:t>
            </a:r>
            <a:r>
              <a:rPr lang="tr-TR" sz="2400" b="1" dirty="0"/>
              <a:t>elektrik santralleri yatırımlarında ise </a:t>
            </a:r>
            <a:r>
              <a:rPr lang="tr-TR" sz="2400" b="1" dirty="0" smtClean="0"/>
              <a:t>yenilenebilir </a:t>
            </a:r>
            <a:r>
              <a:rPr lang="tr-TR" sz="2400" b="1" dirty="0"/>
              <a:t>enerji kaynaklarına dayalı </a:t>
            </a:r>
            <a:r>
              <a:rPr lang="tr-TR" sz="2400" b="1" dirty="0" smtClean="0"/>
              <a:t>santrallere, </a:t>
            </a:r>
            <a:r>
              <a:rPr lang="tr-TR" sz="2400" b="1" dirty="0"/>
              <a:t>doğal ve sosyal çevrenin korunması şartı </a:t>
            </a:r>
            <a:r>
              <a:rPr lang="tr-TR" sz="2400" b="1" dirty="0" smtClean="0"/>
              <a:t>ile, öncelik </a:t>
            </a:r>
            <a:r>
              <a:rPr lang="tr-TR" sz="2400" b="1" dirty="0"/>
              <a:t>ve ağırlık </a:t>
            </a:r>
            <a:r>
              <a:rPr lang="tr-TR" sz="2400" b="1" dirty="0" smtClean="0"/>
              <a:t>verilebilir.</a:t>
            </a:r>
          </a:p>
          <a:p>
            <a:pPr marL="800100" lvl="1" indent="-342900" algn="just">
              <a:buFont typeface="Wingdings" panose="05000000000000000000" pitchFamily="2" charset="2"/>
              <a:buChar char="§"/>
            </a:pPr>
            <a:r>
              <a:rPr lang="tr-TR" sz="2400" b="1" dirty="0" smtClean="0"/>
              <a:t> Yaz </a:t>
            </a:r>
            <a:r>
              <a:rPr lang="tr-TR" sz="2400" b="1" dirty="0"/>
              <a:t>aylarındaki en yüksek tüketim değerlerinin </a:t>
            </a:r>
            <a:r>
              <a:rPr lang="tr-TR" sz="2400" b="1" dirty="0" smtClean="0"/>
              <a:t>karşılanmasında </a:t>
            </a:r>
            <a:r>
              <a:rPr lang="tr-TR" sz="2400" b="1" dirty="0"/>
              <a:t>güneş enerji santrallerinin katkısı </a:t>
            </a:r>
            <a:r>
              <a:rPr lang="tr-TR" sz="2400" b="1" dirty="0" smtClean="0"/>
              <a:t>olacaktır.</a:t>
            </a:r>
          </a:p>
          <a:p>
            <a:pPr marL="800100" lvl="1" indent="-342900" algn="just">
              <a:buFont typeface="Wingdings" panose="05000000000000000000" pitchFamily="2" charset="2"/>
              <a:buChar char="§"/>
            </a:pPr>
            <a:r>
              <a:rPr lang="tr-TR" sz="2400" b="1" dirty="0" smtClean="0"/>
              <a:t>Rüzgar </a:t>
            </a:r>
            <a:r>
              <a:rPr lang="tr-TR" sz="2400" b="1" dirty="0"/>
              <a:t>santrallerinin </a:t>
            </a:r>
            <a:r>
              <a:rPr lang="tr-TR" sz="2400" b="1" dirty="0" smtClean="0"/>
              <a:t>uygun </a:t>
            </a:r>
            <a:r>
              <a:rPr lang="tr-TR" sz="2400" b="1" dirty="0"/>
              <a:t>kapasite faktörleri ile işletilmeleri açısından çok </a:t>
            </a:r>
            <a:r>
              <a:rPr lang="tr-TR" sz="2400" b="1" dirty="0" smtClean="0"/>
              <a:t>elverişlidir.</a:t>
            </a:r>
          </a:p>
          <a:p>
            <a:pPr marL="800100" lvl="1" indent="-342900" algn="just">
              <a:buFont typeface="Wingdings" panose="05000000000000000000" pitchFamily="2" charset="2"/>
              <a:buChar char="§"/>
            </a:pPr>
            <a:r>
              <a:rPr lang="tr-TR" sz="2400" b="1" dirty="0" err="1" smtClean="0"/>
              <a:t>Biyokütle</a:t>
            </a:r>
            <a:r>
              <a:rPr lang="tr-TR" sz="2400" b="1" dirty="0" smtClean="0"/>
              <a:t> </a:t>
            </a:r>
            <a:r>
              <a:rPr lang="tr-TR" sz="2400" b="1" dirty="0"/>
              <a:t>kaynaklarımız </a:t>
            </a:r>
            <a:r>
              <a:rPr lang="tr-TR" sz="2400" b="1" dirty="0" smtClean="0"/>
              <a:t>çok az değerlendirilmektedir. </a:t>
            </a:r>
            <a:r>
              <a:rPr lang="tr-TR" sz="2400" b="1" dirty="0" err="1" smtClean="0"/>
              <a:t>Biyo</a:t>
            </a:r>
            <a:r>
              <a:rPr lang="tr-TR" sz="2400" b="1" dirty="0" smtClean="0"/>
              <a:t> enerji santrallerinin kentsel atıkların </a:t>
            </a:r>
            <a:r>
              <a:rPr lang="tr-TR" sz="2400" b="1" dirty="0" err="1" smtClean="0"/>
              <a:t>bertarafı</a:t>
            </a:r>
            <a:r>
              <a:rPr lang="tr-TR" sz="2400" b="1" dirty="0" smtClean="0"/>
              <a:t> ve kırsal kesimlerde istihdamın arttırılması/sosyal yaşamın geliştirilmesi açılarından da önemli işlevleri vardır.  </a:t>
            </a:r>
          </a:p>
          <a:p>
            <a:pPr algn="just"/>
            <a:r>
              <a:rPr lang="tr-TR" sz="2400" b="1" dirty="0" smtClean="0"/>
              <a:t>	</a:t>
            </a:r>
            <a:endParaRPr lang="tr-TR" sz="2400" b="1" dirty="0"/>
          </a:p>
        </p:txBody>
      </p:sp>
    </p:spTree>
    <p:extLst>
      <p:ext uri="{BB962C8B-B14F-4D97-AF65-F5344CB8AC3E}">
        <p14:creationId xmlns:p14="http://schemas.microsoft.com/office/powerpoint/2010/main" val="3160805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760"/>
            <a:ext cx="9145588"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tr-TR" sz="2400" b="1" dirty="0" smtClean="0"/>
          </a:p>
        </p:txBody>
      </p:sp>
      <p:sp>
        <p:nvSpPr>
          <p:cNvPr id="5" name="Rectangle 3"/>
          <p:cNvSpPr/>
          <p:nvPr/>
        </p:nvSpPr>
        <p:spPr>
          <a:xfrm>
            <a:off x="0" y="0"/>
            <a:ext cx="8352000" cy="461665"/>
          </a:xfrm>
          <a:prstGeom prst="rect">
            <a:avLst/>
          </a:prstGeom>
          <a:solidFill>
            <a:srgbClr val="FFFF66"/>
          </a:solidFill>
        </p:spPr>
        <p:txBody>
          <a:bodyPr wrap="square">
            <a:spAutoFit/>
          </a:bodyPr>
          <a:lstStyle/>
          <a:p>
            <a:pPr lvl="0" algn="ctr" defTabSz="457200">
              <a:defRPr/>
            </a:pPr>
            <a:r>
              <a:rPr lang="tr-TR" sz="2400" dirty="0">
                <a:solidFill>
                  <a:srgbClr val="000099"/>
                </a:solidFill>
                <a:latin typeface="Arial Black" panose="020B0A04020102020204" pitchFamily="34" charset="0"/>
              </a:rPr>
              <a:t>Değerlendirme, </a:t>
            </a:r>
            <a:r>
              <a:rPr lang="tr-TR" sz="2400" dirty="0" smtClean="0">
                <a:solidFill>
                  <a:srgbClr val="000099"/>
                </a:solidFill>
                <a:latin typeface="Arial Black" panose="020B0A04020102020204" pitchFamily="34" charset="0"/>
              </a:rPr>
              <a:t>Öneriler (4)</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525344"/>
            <a:ext cx="507437" cy="326571"/>
          </a:xfrm>
        </p:spPr>
        <p:txBody>
          <a:bodyPr/>
          <a:lstStyle/>
          <a:p>
            <a:fld id="{2980368C-8C33-40A0-AE12-C79D8B8014BE}" type="slidenum">
              <a:rPr lang="tr-TR" sz="1400" smtClean="0"/>
              <a:pPr/>
              <a:t>34</a:t>
            </a:fld>
            <a:endParaRPr lang="tr-TR" sz="1400" dirty="0"/>
          </a:p>
        </p:txBody>
      </p:sp>
      <p:sp>
        <p:nvSpPr>
          <p:cNvPr id="3" name="Dikdörtgen 2"/>
          <p:cNvSpPr/>
          <p:nvPr/>
        </p:nvSpPr>
        <p:spPr>
          <a:xfrm>
            <a:off x="412962" y="980728"/>
            <a:ext cx="8191486" cy="4893647"/>
          </a:xfrm>
          <a:prstGeom prst="rect">
            <a:avLst/>
          </a:prstGeom>
        </p:spPr>
        <p:txBody>
          <a:bodyPr wrap="square">
            <a:spAutoFit/>
          </a:bodyPr>
          <a:lstStyle/>
          <a:p>
            <a:pPr marL="342900" indent="-342900" algn="just">
              <a:buFont typeface="Arial" panose="020B0604020202020204" pitchFamily="34" charset="0"/>
              <a:buChar char="•"/>
            </a:pPr>
            <a:r>
              <a:rPr lang="tr-TR" sz="2400" b="1" dirty="0" smtClean="0"/>
              <a:t>Hidroelektrik </a:t>
            </a:r>
            <a:r>
              <a:rPr lang="tr-TR" sz="2400" b="1" dirty="0"/>
              <a:t>santral yatırımlarına karar verilirken son yıllardaki acı tecrübelerden ders alınarak bölgedeki – havzadaki mevcut santrallerin kapasite kullanım oranları da dikkate alınarak daha gerçekçi fizibiliteler yapılabilir, doğal ve sosyal çevreye vermeyen projelere izin </a:t>
            </a:r>
            <a:r>
              <a:rPr lang="tr-TR" sz="2400" b="1" dirty="0" smtClean="0"/>
              <a:t>verilebilir</a:t>
            </a:r>
          </a:p>
          <a:p>
            <a:pPr marL="342900" indent="-342900" algn="just">
              <a:buFont typeface="Arial" panose="020B0604020202020204" pitchFamily="34" charset="0"/>
              <a:buChar char="•"/>
            </a:pPr>
            <a:r>
              <a:rPr lang="tr-TR" sz="2400" b="1" dirty="0" smtClean="0"/>
              <a:t>Barajlı </a:t>
            </a:r>
            <a:r>
              <a:rPr lang="tr-TR" sz="2400" b="1" dirty="0"/>
              <a:t>hidroelektrik santraller  (ki 19.558,6 MW kurulu güç ile toplam içinde %24,9 oranında önemli bir paya sahiptir) eliyle mevsimlik ve günlük tüketim değişikliklerini karşılayabilecek üretimi gerçekleştirebilir. Dolayısıyla tüketim </a:t>
            </a:r>
            <a:r>
              <a:rPr lang="tr-TR" sz="2400" b="1" dirty="0" smtClean="0"/>
              <a:t>dalgalanmalarını </a:t>
            </a:r>
            <a:r>
              <a:rPr lang="tr-TR" sz="2400" b="1" dirty="0"/>
              <a:t>karşılamada doğal gaz santrallerine verilen rol azaltılabilir.</a:t>
            </a:r>
          </a:p>
          <a:p>
            <a:pPr algn="just"/>
            <a:endParaRPr lang="tr-TR" sz="2400" b="1" dirty="0"/>
          </a:p>
          <a:p>
            <a:pPr algn="just"/>
            <a:r>
              <a:rPr lang="tr-TR" sz="2400" b="1" dirty="0"/>
              <a:t>	</a:t>
            </a:r>
          </a:p>
        </p:txBody>
      </p:sp>
    </p:spTree>
    <p:extLst>
      <p:ext uri="{BB962C8B-B14F-4D97-AF65-F5344CB8AC3E}">
        <p14:creationId xmlns:p14="http://schemas.microsoft.com/office/powerpoint/2010/main" val="1541434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760"/>
            <a:ext cx="9145588"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tr-TR" sz="2400" b="1" dirty="0" smtClean="0"/>
          </a:p>
        </p:txBody>
      </p:sp>
      <p:sp>
        <p:nvSpPr>
          <p:cNvPr id="5" name="Rectangle 3"/>
          <p:cNvSpPr/>
          <p:nvPr/>
        </p:nvSpPr>
        <p:spPr>
          <a:xfrm>
            <a:off x="0" y="0"/>
            <a:ext cx="8352000" cy="461665"/>
          </a:xfrm>
          <a:prstGeom prst="rect">
            <a:avLst/>
          </a:prstGeom>
          <a:solidFill>
            <a:srgbClr val="FFFF66"/>
          </a:solidFill>
        </p:spPr>
        <p:txBody>
          <a:bodyPr wrap="square">
            <a:spAutoFit/>
          </a:bodyPr>
          <a:lstStyle/>
          <a:p>
            <a:pPr lvl="0" algn="ctr" defTabSz="457200">
              <a:defRPr/>
            </a:pPr>
            <a:r>
              <a:rPr lang="tr-TR" sz="2400" dirty="0">
                <a:solidFill>
                  <a:srgbClr val="000099"/>
                </a:solidFill>
                <a:latin typeface="Arial Black" panose="020B0A04020102020204" pitchFamily="34" charset="0"/>
              </a:rPr>
              <a:t>Değerlendirme, </a:t>
            </a:r>
            <a:r>
              <a:rPr lang="tr-TR" sz="2400" dirty="0" smtClean="0">
                <a:solidFill>
                  <a:srgbClr val="000099"/>
                </a:solidFill>
                <a:latin typeface="Arial Black" panose="020B0A04020102020204" pitchFamily="34" charset="0"/>
              </a:rPr>
              <a:t>Öneriler (5)</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525344"/>
            <a:ext cx="507437" cy="326571"/>
          </a:xfrm>
        </p:spPr>
        <p:txBody>
          <a:bodyPr/>
          <a:lstStyle/>
          <a:p>
            <a:fld id="{2980368C-8C33-40A0-AE12-C79D8B8014BE}" type="slidenum">
              <a:rPr lang="tr-TR" sz="1400" smtClean="0"/>
              <a:pPr/>
              <a:t>35</a:t>
            </a:fld>
            <a:endParaRPr lang="tr-TR" sz="1400" dirty="0"/>
          </a:p>
        </p:txBody>
      </p:sp>
      <p:sp>
        <p:nvSpPr>
          <p:cNvPr id="3" name="Dikdörtgen 2"/>
          <p:cNvSpPr/>
          <p:nvPr/>
        </p:nvSpPr>
        <p:spPr>
          <a:xfrm>
            <a:off x="297696" y="836712"/>
            <a:ext cx="8208912" cy="3785652"/>
          </a:xfrm>
          <a:prstGeom prst="rect">
            <a:avLst/>
          </a:prstGeom>
        </p:spPr>
        <p:txBody>
          <a:bodyPr wrap="square">
            <a:spAutoFit/>
          </a:bodyPr>
          <a:lstStyle/>
          <a:p>
            <a:pPr marL="342900" indent="-342900" algn="just">
              <a:buFont typeface="Arial" panose="020B0604020202020204" pitchFamily="34" charset="0"/>
              <a:buChar char="•"/>
            </a:pPr>
            <a:r>
              <a:rPr lang="tr-TR" sz="2400" b="1" dirty="0" smtClean="0"/>
              <a:t>Ancak</a:t>
            </a:r>
            <a:r>
              <a:rPr lang="tr-TR" sz="2400" b="1" dirty="0"/>
              <a:t>, özel sektöre ait bazı barajlı hidroelektrik santraller Yenilenebilir Kaynakları Destekleme Mekanizması (YEKDEM) kapsamında oldukları için baz yük seviyesinde ve genel bir planlamaya tabi olmadan, sadece kar amaçlı, üretim yapmaktadırlar. Barajlı </a:t>
            </a:r>
            <a:r>
              <a:rPr lang="tr-TR" sz="2400" b="1" dirty="0" err="1"/>
              <a:t>HES’lerin</a:t>
            </a:r>
            <a:r>
              <a:rPr lang="tr-TR" sz="2400" b="1" dirty="0"/>
              <a:t> YEKDEM kapsamında olması yeniden ele alınmalı, elektrik üretimi için tasarlanan barajlardaki su kullanımı (tarımsal ihtiyaçlar da göz önüne alınarak) öncelikle elektrik sistemi işletme planlaması dahilinde planlanmalı ve uygulanmalıdır.</a:t>
            </a:r>
          </a:p>
          <a:p>
            <a:pPr algn="just"/>
            <a:endParaRPr lang="tr-TR" sz="2400" b="1" dirty="0"/>
          </a:p>
        </p:txBody>
      </p:sp>
    </p:spTree>
    <p:extLst>
      <p:ext uri="{BB962C8B-B14F-4D97-AF65-F5344CB8AC3E}">
        <p14:creationId xmlns:p14="http://schemas.microsoft.com/office/powerpoint/2010/main" val="3221578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0" y="1268760"/>
            <a:ext cx="9145588"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tr-TR" sz="2400" b="1" dirty="0" smtClean="0"/>
          </a:p>
        </p:txBody>
      </p:sp>
      <p:sp>
        <p:nvSpPr>
          <p:cNvPr id="5" name="Rectangle 3"/>
          <p:cNvSpPr/>
          <p:nvPr/>
        </p:nvSpPr>
        <p:spPr>
          <a:xfrm>
            <a:off x="0" y="0"/>
            <a:ext cx="8352000" cy="461665"/>
          </a:xfrm>
          <a:prstGeom prst="rect">
            <a:avLst/>
          </a:prstGeom>
          <a:solidFill>
            <a:srgbClr val="FFFF66"/>
          </a:solidFill>
        </p:spPr>
        <p:txBody>
          <a:bodyPr wrap="square">
            <a:spAutoFit/>
          </a:bodyPr>
          <a:lstStyle/>
          <a:p>
            <a:pPr lvl="0" algn="ctr" defTabSz="457200">
              <a:defRPr/>
            </a:pPr>
            <a:r>
              <a:rPr lang="tr-TR" sz="2400" dirty="0">
                <a:solidFill>
                  <a:srgbClr val="000099"/>
                </a:solidFill>
                <a:latin typeface="Arial Black" panose="020B0A04020102020204" pitchFamily="34" charset="0"/>
              </a:rPr>
              <a:t>Değerlendirme, </a:t>
            </a:r>
            <a:r>
              <a:rPr lang="tr-TR" sz="2400" dirty="0" smtClean="0">
                <a:solidFill>
                  <a:srgbClr val="000099"/>
                </a:solidFill>
                <a:latin typeface="Arial Black" panose="020B0A04020102020204" pitchFamily="34" charset="0"/>
              </a:rPr>
              <a:t>Öneriler (6)</a:t>
            </a:r>
            <a:endParaRPr lang="tr-TR" sz="2400" dirty="0">
              <a:solidFill>
                <a:srgbClr val="000099"/>
              </a:solidFill>
              <a:latin typeface="Arial Black" panose="020B0A04020102020204" pitchFamily="34" charset="0"/>
            </a:endParaRPr>
          </a:p>
        </p:txBody>
      </p:sp>
      <p:sp>
        <p:nvSpPr>
          <p:cNvPr id="9" name="Slayt Numarası Yer Tutucusu 8"/>
          <p:cNvSpPr>
            <a:spLocks noGrp="1"/>
          </p:cNvSpPr>
          <p:nvPr>
            <p:ph type="sldNum" sz="quarter" idx="12"/>
          </p:nvPr>
        </p:nvSpPr>
        <p:spPr>
          <a:xfrm>
            <a:off x="8604448" y="6525344"/>
            <a:ext cx="507437" cy="326571"/>
          </a:xfrm>
        </p:spPr>
        <p:txBody>
          <a:bodyPr/>
          <a:lstStyle/>
          <a:p>
            <a:fld id="{2980368C-8C33-40A0-AE12-C79D8B8014BE}" type="slidenum">
              <a:rPr lang="tr-TR" sz="1400" smtClean="0"/>
              <a:pPr/>
              <a:t>36</a:t>
            </a:fld>
            <a:endParaRPr lang="tr-TR" sz="1400" dirty="0"/>
          </a:p>
        </p:txBody>
      </p:sp>
      <p:sp>
        <p:nvSpPr>
          <p:cNvPr id="3" name="Dikdörtgen 2"/>
          <p:cNvSpPr/>
          <p:nvPr/>
        </p:nvSpPr>
        <p:spPr>
          <a:xfrm>
            <a:off x="323528" y="908720"/>
            <a:ext cx="8208912" cy="5539978"/>
          </a:xfrm>
          <a:prstGeom prst="rect">
            <a:avLst/>
          </a:prstGeom>
        </p:spPr>
        <p:txBody>
          <a:bodyPr wrap="square">
            <a:spAutoFit/>
          </a:bodyPr>
          <a:lstStyle/>
          <a:p>
            <a:pPr marL="342900" indent="-342900" algn="just">
              <a:buFont typeface="Arial" panose="020B0604020202020204" pitchFamily="34" charset="0"/>
              <a:buChar char="•"/>
            </a:pPr>
            <a:r>
              <a:rPr lang="tr-TR" sz="2400" b="1" dirty="0" smtClean="0"/>
              <a:t>Öte </a:t>
            </a:r>
            <a:r>
              <a:rPr lang="tr-TR" sz="2400" b="1" dirty="0"/>
              <a:t>yandan, elektrik üretimi ve iletiminde ulusal ölçekte tüm santrallerin çalışma, üretim ve duruşlarını  sürekli ve anlık olarak takip eden, talepteki anlık, saatlik, günlük artışı görüp, üretimde bulunmayan santrallerin üretime geçmesini sağlayan, arıza ve arıza dışı duruşları takip eden, halihazırda üretilen elektriği ihtiyaç noktalarına iletecek iletim şebekesini  takip etmekle yetinmeyip anlık, günlük ve geleceğe yönelik olarak şebekelerde alınması gereken tedbirleri gösteren, sistemdeki kısıtları belirleyip, yapılması gereken yeni yatırımlara işaret eden,  tahmin, takip, denetim, yönlendirme işlevlerine haiz bir karar destek sistemi kurulmasına başlanılmalıdır. Böyle bir sistemin yukarıda belirtilen planlama çalışmalarına büyük katkısı olacağı aşikardır.</a:t>
            </a:r>
          </a:p>
          <a:p>
            <a:pPr algn="just"/>
            <a:endParaRPr lang="tr-TR" dirty="0"/>
          </a:p>
        </p:txBody>
      </p:sp>
    </p:spTree>
    <p:extLst>
      <p:ext uri="{BB962C8B-B14F-4D97-AF65-F5344CB8AC3E}">
        <p14:creationId xmlns:p14="http://schemas.microsoft.com/office/powerpoint/2010/main" val="314065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KAYNAKÇA</a:t>
            </a:r>
            <a:endParaRPr lang="tr-TR" sz="2400" dirty="0">
              <a:solidFill>
                <a:srgbClr val="000099"/>
              </a:solidFill>
              <a:latin typeface="Arial Black" panose="020B0A04020102020204" pitchFamily="34" charset="0"/>
              <a:ea typeface="+mn-ea"/>
              <a:cs typeface="+mn-cs"/>
            </a:endParaRPr>
          </a:p>
        </p:txBody>
      </p:sp>
      <p:sp>
        <p:nvSpPr>
          <p:cNvPr id="9" name="Slayt Numarası Yer Tutucusu 8"/>
          <p:cNvSpPr>
            <a:spLocks noGrp="1"/>
          </p:cNvSpPr>
          <p:nvPr>
            <p:ph type="sldNum" sz="quarter" idx="12"/>
          </p:nvPr>
        </p:nvSpPr>
        <p:spPr/>
        <p:txBody>
          <a:bodyPr/>
          <a:lstStyle/>
          <a:p>
            <a:fld id="{2980368C-8C33-40A0-AE12-C79D8B8014BE}" type="slidenum">
              <a:rPr lang="tr-TR" sz="1400" smtClean="0"/>
              <a:pPr/>
              <a:t>37</a:t>
            </a:fld>
            <a:endParaRPr lang="tr-TR" sz="1400" dirty="0"/>
          </a:p>
        </p:txBody>
      </p:sp>
      <p:sp>
        <p:nvSpPr>
          <p:cNvPr id="2" name="Dikdörtgen 1"/>
          <p:cNvSpPr/>
          <p:nvPr/>
        </p:nvSpPr>
        <p:spPr>
          <a:xfrm>
            <a:off x="539552" y="1475167"/>
            <a:ext cx="8136903" cy="3416320"/>
          </a:xfrm>
          <a:prstGeom prst="rect">
            <a:avLst/>
          </a:prstGeom>
        </p:spPr>
        <p:txBody>
          <a:bodyPr wrap="square">
            <a:spAutoFit/>
          </a:bodyPr>
          <a:lstStyle/>
          <a:p>
            <a:r>
              <a:rPr lang="tr-TR" sz="2400" b="1" dirty="0" smtClean="0"/>
              <a:t>1</a:t>
            </a:r>
            <a:r>
              <a:rPr lang="tr-TR" sz="2400" b="1" dirty="0"/>
              <a:t>. TEİAŞ-Web Sayfaları.</a:t>
            </a:r>
          </a:p>
          <a:p>
            <a:r>
              <a:rPr lang="tr-TR" sz="2400" b="1" dirty="0"/>
              <a:t>2. TEİAŞ-APK Türkiye Elektrik Enerjisi 10 Yıllık Üretim Kapasite Projeksiyonu (2012-2021).</a:t>
            </a:r>
          </a:p>
          <a:p>
            <a:r>
              <a:rPr lang="tr-TR" sz="2400" b="1" dirty="0"/>
              <a:t>3. TEİAŞ – Türkiye Elektrik Sisteminde Alınabilir Kapasite İncelemesi.</a:t>
            </a:r>
          </a:p>
          <a:p>
            <a:pPr marL="0" lvl="1"/>
            <a:r>
              <a:rPr lang="tr-TR" sz="2400" b="1" dirty="0"/>
              <a:t>4. </a:t>
            </a:r>
            <a:r>
              <a:rPr lang="tr-TR" sz="2400" b="1" dirty="0" smtClean="0"/>
              <a:t>TMMOB </a:t>
            </a:r>
            <a:r>
              <a:rPr lang="tr-TR" sz="2400" b="1" dirty="0"/>
              <a:t>Makina Mühendisleri Odası Enerji Çalışma Grubu </a:t>
            </a:r>
            <a:r>
              <a:rPr lang="tr-TR" sz="2400" b="1" dirty="0" smtClean="0"/>
              <a:t>– </a:t>
            </a:r>
            <a:r>
              <a:rPr lang="tr-TR" sz="2400" b="1" dirty="0"/>
              <a:t>Türkiye Enerji Görünümü 2017 Sunumu (Eylül 2017) https://www.mmo.org.tr/haberler </a:t>
            </a:r>
            <a:endParaRPr lang="tr-TR" sz="2400" b="1" dirty="0" smtClean="0"/>
          </a:p>
          <a:p>
            <a:pPr marL="0" lvl="1"/>
            <a:r>
              <a:rPr lang="tr-TR" sz="2400" b="1" dirty="0" smtClean="0"/>
              <a:t>6. Enerji Atlası </a:t>
            </a:r>
            <a:endParaRPr lang="tr-TR" sz="2400" b="1" dirty="0"/>
          </a:p>
        </p:txBody>
      </p:sp>
    </p:spTree>
    <p:extLst>
      <p:ext uri="{BB962C8B-B14F-4D97-AF65-F5344CB8AC3E}">
        <p14:creationId xmlns:p14="http://schemas.microsoft.com/office/powerpoint/2010/main" val="2534010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180306" y="188641"/>
            <a:ext cx="8712968" cy="593752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tr-TR" sz="3000" b="1" smtClean="0">
                <a:solidFill>
                  <a:srgbClr val="990099"/>
                </a:solidFill>
              </a:rPr>
              <a:t>KİRLENMEDEN, KİRLETMEDEN,  </a:t>
            </a:r>
          </a:p>
          <a:p>
            <a:pPr algn="ctr">
              <a:buFont typeface="Arial" panose="020B0604020202020204" pitchFamily="34" charset="0"/>
              <a:buNone/>
            </a:pPr>
            <a:r>
              <a:rPr lang="tr-TR" sz="3000" b="1" smtClean="0">
                <a:solidFill>
                  <a:srgbClr val="990099"/>
                </a:solidFill>
              </a:rPr>
              <a:t>BARIŞ İÇİNDE, EŞİT, ÖZGÜR, ADİL, </a:t>
            </a:r>
          </a:p>
          <a:p>
            <a:pPr algn="ctr">
              <a:buFont typeface="Arial" panose="020B0604020202020204" pitchFamily="34" charset="0"/>
              <a:buNone/>
            </a:pPr>
            <a:r>
              <a:rPr lang="tr-TR" sz="3000" b="1" smtClean="0">
                <a:solidFill>
                  <a:srgbClr val="990099"/>
                </a:solidFill>
              </a:rPr>
              <a:t>AYDINLIK BİR DÜNYA  VE </a:t>
            </a:r>
          </a:p>
          <a:p>
            <a:pPr algn="ctr">
              <a:buFont typeface="Arial" panose="020B0604020202020204" pitchFamily="34" charset="0"/>
              <a:buNone/>
            </a:pPr>
            <a:r>
              <a:rPr lang="tr-TR" sz="3000" b="1" smtClean="0">
                <a:solidFill>
                  <a:srgbClr val="990099"/>
                </a:solidFill>
              </a:rPr>
              <a:t>BAĞIMSIZ VE DEMOKRATİK BİR TÜRKİYE DİLEĞİYLE…</a:t>
            </a:r>
          </a:p>
          <a:p>
            <a:pPr>
              <a:buFont typeface="Arial" panose="020B0604020202020204" pitchFamily="34" charset="0"/>
              <a:buNone/>
            </a:pPr>
            <a:r>
              <a:rPr lang="tr-TR" b="1" smtClean="0">
                <a:solidFill>
                  <a:schemeClr val="bg2">
                    <a:lumMod val="25000"/>
                  </a:schemeClr>
                </a:solidFill>
              </a:rPr>
              <a:t>   </a:t>
            </a:r>
          </a:p>
          <a:p>
            <a:pPr>
              <a:buFont typeface="Arial" panose="020B0604020202020204" pitchFamily="34" charset="0"/>
              <a:buNone/>
            </a:pPr>
            <a:endParaRPr lang="tr-TR" b="1" smtClean="0">
              <a:solidFill>
                <a:schemeClr val="bg2">
                  <a:lumMod val="25000"/>
                </a:schemeClr>
              </a:solidFill>
            </a:endParaRPr>
          </a:p>
          <a:p>
            <a:pPr>
              <a:buFont typeface="Arial" panose="020B0604020202020204" pitchFamily="34" charset="0"/>
              <a:buNone/>
            </a:pPr>
            <a:endParaRPr lang="tr-TR" b="1" smtClean="0">
              <a:solidFill>
                <a:schemeClr val="bg2">
                  <a:lumMod val="25000"/>
                </a:schemeClr>
              </a:solidFill>
            </a:endParaRPr>
          </a:p>
          <a:p>
            <a:pPr>
              <a:buFont typeface="Arial" panose="020B0604020202020204" pitchFamily="34" charset="0"/>
              <a:buNone/>
            </a:pPr>
            <a:endParaRPr lang="tr-TR" b="1" smtClean="0">
              <a:solidFill>
                <a:schemeClr val="bg2">
                  <a:lumMod val="25000"/>
                </a:schemeClr>
              </a:solidFill>
            </a:endParaRPr>
          </a:p>
          <a:p>
            <a:pPr>
              <a:buFont typeface="Arial" panose="020B0604020202020204" pitchFamily="34" charset="0"/>
              <a:buNone/>
            </a:pPr>
            <a:endParaRPr lang="tr-TR" b="1" smtClean="0">
              <a:solidFill>
                <a:schemeClr val="bg2">
                  <a:lumMod val="25000"/>
                </a:schemeClr>
              </a:solidFill>
            </a:endParaRPr>
          </a:p>
          <a:p>
            <a:pPr>
              <a:buFont typeface="Arial" panose="020B0604020202020204" pitchFamily="34" charset="0"/>
              <a:buNone/>
            </a:pPr>
            <a:endParaRPr lang="tr-TR" b="1" smtClean="0">
              <a:solidFill>
                <a:schemeClr val="bg2">
                  <a:lumMod val="25000"/>
                </a:schemeClr>
              </a:solidFill>
            </a:endParaRPr>
          </a:p>
          <a:p>
            <a:pPr>
              <a:buFont typeface="Arial" panose="020B0604020202020204" pitchFamily="34" charset="0"/>
              <a:buNone/>
            </a:pPr>
            <a:r>
              <a:rPr lang="tr-TR" b="1" smtClean="0">
                <a:solidFill>
                  <a:schemeClr val="bg2">
                    <a:lumMod val="25000"/>
                  </a:schemeClr>
                </a:solidFill>
              </a:rPr>
              <a:t>	</a:t>
            </a:r>
            <a:endParaRPr lang="tr-TR" b="1" dirty="0"/>
          </a:p>
        </p:txBody>
      </p:sp>
      <p:pic>
        <p:nvPicPr>
          <p:cNvPr id="5" name="Picture 3" descr="C:\Users\sayende.yilmaz\Desktop\yenilenebilir-enerji.jpg"/>
          <p:cNvPicPr>
            <a:picLocks noChangeAspect="1" noChangeArrowheads="1"/>
          </p:cNvPicPr>
          <p:nvPr/>
        </p:nvPicPr>
        <p:blipFill>
          <a:blip r:embed="rId2" cstate="print"/>
          <a:srcRect/>
          <a:stretch>
            <a:fillRect/>
          </a:stretch>
        </p:blipFill>
        <p:spPr bwMode="auto">
          <a:xfrm>
            <a:off x="828378" y="2852936"/>
            <a:ext cx="6913969" cy="3195588"/>
          </a:xfrm>
          <a:prstGeom prst="rect">
            <a:avLst/>
          </a:prstGeom>
          <a:noFill/>
        </p:spPr>
      </p:pic>
      <p:sp>
        <p:nvSpPr>
          <p:cNvPr id="9" name="Slayt Numarası Yer Tutucusu 8"/>
          <p:cNvSpPr>
            <a:spLocks noGrp="1"/>
          </p:cNvSpPr>
          <p:nvPr>
            <p:ph type="sldNum" sz="quarter" idx="12"/>
          </p:nvPr>
        </p:nvSpPr>
        <p:spPr/>
        <p:txBody>
          <a:bodyPr/>
          <a:lstStyle/>
          <a:p>
            <a:fld id="{2980368C-8C33-40A0-AE12-C79D8B8014BE}" type="slidenum">
              <a:rPr lang="tr-TR" smtClean="0"/>
              <a:pPr/>
              <a:t>38</a:t>
            </a:fld>
            <a:endParaRPr lang="tr-TR" dirty="0"/>
          </a:p>
        </p:txBody>
      </p:sp>
    </p:spTree>
    <p:extLst>
      <p:ext uri="{BB962C8B-B14F-4D97-AF65-F5344CB8AC3E}">
        <p14:creationId xmlns:p14="http://schemas.microsoft.com/office/powerpoint/2010/main" val="1304259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16934"/>
            <a:ext cx="8319963" cy="8917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C00000"/>
                </a:solidFill>
              </a:rPr>
              <a:t>İLETİŞİM:</a:t>
            </a:r>
            <a:endParaRPr lang="tr-TR" sz="4800" b="1" dirty="0">
              <a:solidFill>
                <a:srgbClr val="C00000"/>
              </a:solidFill>
            </a:endParaRPr>
          </a:p>
        </p:txBody>
      </p:sp>
      <p:sp>
        <p:nvSpPr>
          <p:cNvPr id="5" name="2 İçerik Yer Tutucusu"/>
          <p:cNvSpPr txBox="1">
            <a:spLocks/>
          </p:cNvSpPr>
          <p:nvPr/>
        </p:nvSpPr>
        <p:spPr>
          <a:xfrm>
            <a:off x="608806" y="1052736"/>
            <a:ext cx="7779618" cy="5112568"/>
          </a:xfrm>
          <a:prstGeom prst="rect">
            <a:avLst/>
          </a:prstGeom>
          <a:solidFill>
            <a:schemeClr val="accent6">
              <a:lumMod val="20000"/>
              <a:lumOff val="8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4400" b="1" dirty="0" smtClean="0">
              <a:solidFill>
                <a:schemeClr val="accent6">
                  <a:lumMod val="20000"/>
                  <a:lumOff val="80000"/>
                </a:schemeClr>
              </a:solidFill>
              <a:hlinkClick r:id="rId2"/>
            </a:endParaRPr>
          </a:p>
          <a:p>
            <a:endParaRPr lang="tr-TR" sz="4400" b="1" dirty="0">
              <a:solidFill>
                <a:schemeClr val="accent6">
                  <a:lumMod val="20000"/>
                  <a:lumOff val="80000"/>
                </a:schemeClr>
              </a:solidFill>
              <a:hlinkClick r:id="rId2"/>
            </a:endParaRPr>
          </a:p>
          <a:p>
            <a:r>
              <a:rPr lang="tr-TR" sz="4400" b="1" dirty="0" smtClean="0">
                <a:solidFill>
                  <a:schemeClr val="accent6">
                    <a:lumMod val="20000"/>
                    <a:lumOff val="80000"/>
                  </a:schemeClr>
                </a:solidFill>
                <a:hlinkClick r:id="rId2"/>
              </a:rPr>
              <a:t>orh.aytac@gmail.com</a:t>
            </a:r>
            <a:endParaRPr lang="tr-TR" sz="4400" b="1" dirty="0" smtClean="0">
              <a:solidFill>
                <a:schemeClr val="accent6">
                  <a:lumMod val="20000"/>
                  <a:lumOff val="80000"/>
                </a:schemeClr>
              </a:solidFill>
            </a:endParaRPr>
          </a:p>
        </p:txBody>
      </p:sp>
      <p:sp>
        <p:nvSpPr>
          <p:cNvPr id="9" name="Slayt Numarası Yer Tutucusu 8"/>
          <p:cNvSpPr>
            <a:spLocks noGrp="1"/>
          </p:cNvSpPr>
          <p:nvPr>
            <p:ph type="sldNum" sz="quarter" idx="12"/>
          </p:nvPr>
        </p:nvSpPr>
        <p:spPr/>
        <p:txBody>
          <a:bodyPr/>
          <a:lstStyle/>
          <a:p>
            <a:fld id="{2980368C-8C33-40A0-AE12-C79D8B8014BE}" type="slidenum">
              <a:rPr lang="tr-TR" smtClean="0"/>
              <a:pPr/>
              <a:t>39</a:t>
            </a:fld>
            <a:endParaRPr lang="tr-TR" dirty="0"/>
          </a:p>
        </p:txBody>
      </p:sp>
    </p:spTree>
    <p:extLst>
      <p:ext uri="{BB962C8B-B14F-4D97-AF65-F5344CB8AC3E}">
        <p14:creationId xmlns:p14="http://schemas.microsoft.com/office/powerpoint/2010/main" val="972174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52457" y="6083324"/>
            <a:ext cx="5255538" cy="307975"/>
          </a:xfrm>
          <a:prstGeom prst="rect">
            <a:avLst/>
          </a:prstGeom>
          <a:noFill/>
          <a:ln w="9525">
            <a:noFill/>
            <a:miter lim="800000"/>
            <a:headEnd/>
            <a:tailEnd/>
          </a:ln>
        </p:spPr>
        <p:txBody>
          <a:bodyPr>
            <a:spAutoFit/>
          </a:bodyPr>
          <a:lstStyle/>
          <a:p>
            <a:pPr fontAlgn="b"/>
            <a:r>
              <a:rPr lang="tr-TR" altLang="tr-TR" sz="1400" b="1" dirty="0">
                <a:solidFill>
                  <a:srgbClr val="C00000"/>
                </a:solidFill>
              </a:rPr>
              <a:t>Kaynak: TEİAŞ</a:t>
            </a: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4</a:t>
            </a:fld>
            <a:endParaRPr lang="tr-TR" sz="1400" dirty="0"/>
          </a:p>
        </p:txBody>
      </p:sp>
      <p:sp>
        <p:nvSpPr>
          <p:cNvPr id="8" name="Title 1"/>
          <p:cNvSpPr txBox="1">
            <a:spLocks/>
          </p:cNvSpPr>
          <p:nvPr/>
        </p:nvSpPr>
        <p:spPr>
          <a:xfrm>
            <a:off x="2609" y="111167"/>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Kurulu Güç Gelişimi, 1999-2016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795338"/>
            <a:ext cx="85534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707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52457" y="6083324"/>
            <a:ext cx="5255538" cy="307975"/>
          </a:xfrm>
          <a:prstGeom prst="rect">
            <a:avLst/>
          </a:prstGeom>
          <a:noFill/>
          <a:ln w="9525">
            <a:noFill/>
            <a:miter lim="800000"/>
            <a:headEnd/>
            <a:tailEnd/>
          </a:ln>
        </p:spPr>
        <p:txBody>
          <a:bodyPr>
            <a:spAutoFit/>
          </a:bodyPr>
          <a:lstStyle/>
          <a:p>
            <a:pPr fontAlgn="b"/>
            <a:r>
              <a:rPr lang="tr-TR" altLang="tr-TR" sz="1400" b="1" dirty="0">
                <a:solidFill>
                  <a:srgbClr val="C00000"/>
                </a:solidFill>
              </a:rPr>
              <a:t>Kaynak: TEİAŞ</a:t>
            </a:r>
          </a:p>
        </p:txBody>
      </p:sp>
      <p:sp>
        <p:nvSpPr>
          <p:cNvPr id="10" name="Slayt Numarası Yer Tutucusu 9"/>
          <p:cNvSpPr>
            <a:spLocks noGrp="1"/>
          </p:cNvSpPr>
          <p:nvPr>
            <p:ph type="sldNum" sz="quarter" idx="12"/>
          </p:nvPr>
        </p:nvSpPr>
        <p:spPr/>
        <p:txBody>
          <a:bodyPr/>
          <a:lstStyle/>
          <a:p>
            <a:fld id="{2980368C-8C33-40A0-AE12-C79D8B8014BE}" type="slidenum">
              <a:rPr lang="tr-TR" sz="1400" smtClean="0"/>
              <a:pPr/>
              <a:t>5</a:t>
            </a:fld>
            <a:endParaRPr lang="tr-TR" sz="1400" dirty="0"/>
          </a:p>
        </p:txBody>
      </p:sp>
      <p:sp>
        <p:nvSpPr>
          <p:cNvPr id="8" name="Title 1"/>
          <p:cNvSpPr txBox="1">
            <a:spLocks/>
          </p:cNvSpPr>
          <p:nvPr/>
        </p:nvSpPr>
        <p:spPr>
          <a:xfrm>
            <a:off x="2609" y="111167"/>
            <a:ext cx="8352000" cy="461665"/>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b="1" dirty="0" smtClean="0">
                <a:solidFill>
                  <a:srgbClr val="000099"/>
                </a:solidFill>
                <a:latin typeface="Arial Black" panose="020B0A04020102020204" pitchFamily="34" charset="0"/>
              </a:rPr>
              <a:t>Üretim Gelişimi, 1999-2016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7119"/>
            <a:ext cx="8519864" cy="529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32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51521" y="908050"/>
            <a:ext cx="8640960" cy="5133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tr-TR" b="1" dirty="0" smtClean="0">
              <a:solidFill>
                <a:srgbClr val="000099"/>
              </a:solidFill>
            </a:endParaRPr>
          </a:p>
          <a:p>
            <a:pPr>
              <a:spcAft>
                <a:spcPts val="1200"/>
              </a:spcAft>
              <a:buFont typeface="Wingdings" panose="05000000000000000000" pitchFamily="2" charset="2"/>
              <a:buChar char="Ø"/>
              <a:defRPr/>
            </a:pPr>
            <a:r>
              <a:rPr lang="tr-TR" b="1" dirty="0" smtClean="0">
                <a:solidFill>
                  <a:srgbClr val="000099"/>
                </a:solidFill>
              </a:rPr>
              <a:t>MEVCUT SANTRALLARIMIZ VERİMLİ KULLANILIYOR MU ?</a:t>
            </a:r>
          </a:p>
          <a:p>
            <a:pPr>
              <a:spcAft>
                <a:spcPts val="1200"/>
              </a:spcAft>
              <a:buFont typeface="Wingdings" panose="05000000000000000000" pitchFamily="2" charset="2"/>
              <a:buChar char="Ø"/>
              <a:defRPr/>
            </a:pPr>
            <a:r>
              <a:rPr lang="tr-TR" b="1" dirty="0">
                <a:solidFill>
                  <a:srgbClr val="000099"/>
                </a:solidFill>
              </a:rPr>
              <a:t>DEĞERLENDİRİLEBİLECEK BİR ATIL KAPASİTE  VAR MI?</a:t>
            </a:r>
          </a:p>
          <a:p>
            <a:pPr>
              <a:spcAft>
                <a:spcPts val="1200"/>
              </a:spcAft>
              <a:buFont typeface="Wingdings" panose="05000000000000000000" pitchFamily="2" charset="2"/>
              <a:buChar char="Ø"/>
              <a:defRPr/>
            </a:pPr>
            <a:endParaRPr lang="tr-TR" b="1" dirty="0" smtClean="0">
              <a:solidFill>
                <a:srgbClr val="000099"/>
              </a:solidFill>
            </a:endParaRPr>
          </a:p>
          <a:p>
            <a:pPr marL="0" indent="0" algn="ctr">
              <a:buNone/>
            </a:pPr>
            <a:endParaRPr lang="tr-TR" dirty="0">
              <a:solidFill>
                <a:srgbClr val="000099"/>
              </a:solidFill>
            </a:endParaRPr>
          </a:p>
        </p:txBody>
      </p:sp>
      <p:sp>
        <p:nvSpPr>
          <p:cNvPr id="8" name="Slayt Numarası Yer Tutucusu 7"/>
          <p:cNvSpPr>
            <a:spLocks noGrp="1"/>
          </p:cNvSpPr>
          <p:nvPr>
            <p:ph type="sldNum" sz="quarter" idx="12"/>
          </p:nvPr>
        </p:nvSpPr>
        <p:spPr/>
        <p:txBody>
          <a:bodyPr/>
          <a:lstStyle/>
          <a:p>
            <a:fld id="{2980368C-8C33-40A0-AE12-C79D8B8014BE}" type="slidenum">
              <a:rPr lang="tr-TR" sz="1400" smtClean="0"/>
              <a:pPr/>
              <a:t>6</a:t>
            </a:fld>
            <a:endParaRPr lang="tr-TR" sz="1400" dirty="0"/>
          </a:p>
        </p:txBody>
      </p:sp>
    </p:spTree>
    <p:extLst>
      <p:ext uri="{BB962C8B-B14F-4D97-AF65-F5344CB8AC3E}">
        <p14:creationId xmlns:p14="http://schemas.microsoft.com/office/powerpoint/2010/main" val="213854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01" y="2049814"/>
            <a:ext cx="81978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312401" y="6255020"/>
            <a:ext cx="6120537" cy="307777"/>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TEİAŞ </a:t>
            </a:r>
            <a:r>
              <a:rPr lang="tr-TR" altLang="tr-TR" sz="1400" b="1" dirty="0" smtClean="0">
                <a:solidFill>
                  <a:srgbClr val="C00000"/>
                </a:solidFill>
              </a:rPr>
              <a:t>APK Dairesi 2012-2021 Projeksiyon Raporundan çıkarsama</a:t>
            </a:r>
            <a:endParaRPr lang="tr-TR" altLang="tr-TR" sz="1400" b="1" dirty="0">
              <a:solidFill>
                <a:srgbClr val="C00000"/>
              </a:solidFill>
            </a:endParaRPr>
          </a:p>
        </p:txBody>
      </p:sp>
      <p:sp>
        <p:nvSpPr>
          <p:cNvPr id="7" name="Dikdörtgen 6"/>
          <p:cNvSpPr/>
          <p:nvPr/>
        </p:nvSpPr>
        <p:spPr>
          <a:xfrm>
            <a:off x="2343955" y="1465039"/>
            <a:ext cx="4694237" cy="584775"/>
          </a:xfrm>
          <a:prstGeom prst="rect">
            <a:avLst/>
          </a:prstGeom>
        </p:spPr>
        <p:txBody>
          <a:bodyPr wrap="square">
            <a:spAutoFit/>
          </a:bodyPr>
          <a:lstStyle/>
          <a:p>
            <a:pPr fontAlgn="auto">
              <a:spcAft>
                <a:spcPts val="0"/>
              </a:spcAft>
              <a:defRPr/>
            </a:pPr>
            <a:r>
              <a:rPr lang="tr-TR" sz="2000" b="1" dirty="0"/>
              <a:t>Yıl içindeki tam süre = 8.760 saat</a:t>
            </a:r>
          </a:p>
          <a:p>
            <a:pPr fontAlgn="auto">
              <a:spcAft>
                <a:spcPts val="0"/>
              </a:spcAft>
              <a:buFont typeface="Arial" pitchFamily="34" charset="0"/>
              <a:buNone/>
              <a:defRPr/>
            </a:pPr>
            <a:endParaRPr lang="tr-TR"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955" y="5239851"/>
            <a:ext cx="4694237"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ayt Numarası Yer Tutucusu 11"/>
          <p:cNvSpPr>
            <a:spLocks noGrp="1"/>
          </p:cNvSpPr>
          <p:nvPr>
            <p:ph type="sldNum" sz="quarter" idx="12"/>
          </p:nvPr>
        </p:nvSpPr>
        <p:spPr/>
        <p:txBody>
          <a:bodyPr/>
          <a:lstStyle/>
          <a:p>
            <a:fld id="{2980368C-8C33-40A0-AE12-C79D8B8014BE}" type="slidenum">
              <a:rPr lang="tr-TR" sz="1400" smtClean="0"/>
              <a:pPr/>
              <a:t>7</a:t>
            </a:fld>
            <a:endParaRPr lang="tr-TR" sz="1400" dirty="0"/>
          </a:p>
        </p:txBody>
      </p:sp>
      <p:sp>
        <p:nvSpPr>
          <p:cNvPr id="10" name="Title 1"/>
          <p:cNvSpPr txBox="1">
            <a:spLocks/>
          </p:cNvSpPr>
          <p:nvPr/>
        </p:nvSpPr>
        <p:spPr>
          <a:xfrm>
            <a:off x="0" y="2155"/>
            <a:ext cx="8352000" cy="1200150"/>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Kaynaklara Göre, Elektrik Üretim            Santrallarının Tam Kapasitedeki Çalışma Süreleri (Saat</a:t>
            </a:r>
            <a:r>
              <a:rPr lang="tr-TR" sz="2400" dirty="0" smtClean="0">
                <a:solidFill>
                  <a:srgbClr val="996633"/>
                </a:solidFill>
                <a:latin typeface="Arial Black" panose="020B0A04020102020204" pitchFamily="34" charset="0"/>
              </a:rPr>
              <a:t>)</a:t>
            </a:r>
            <a:endParaRPr lang="tr-TR" sz="2400" dirty="0">
              <a:solidFill>
                <a:srgbClr val="996633"/>
              </a:solidFill>
              <a:latin typeface="Arial Black" panose="020B0A04020102020204" pitchFamily="34" charset="0"/>
              <a:ea typeface="+mn-ea"/>
              <a:cs typeface="+mn-cs"/>
            </a:endParaRPr>
          </a:p>
        </p:txBody>
      </p:sp>
    </p:spTree>
    <p:extLst>
      <p:ext uri="{BB962C8B-B14F-4D97-AF65-F5344CB8AC3E}">
        <p14:creationId xmlns:p14="http://schemas.microsoft.com/office/powerpoint/2010/main" val="268194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52457" y="6145361"/>
            <a:ext cx="5255538" cy="307975"/>
          </a:xfrm>
          <a:prstGeom prst="rect">
            <a:avLst/>
          </a:prstGeom>
          <a:noFill/>
          <a:ln w="9525">
            <a:noFill/>
            <a:miter lim="800000"/>
            <a:headEnd/>
            <a:tailEnd/>
          </a:ln>
        </p:spPr>
        <p:txBody>
          <a:bodyPr>
            <a:spAutoFit/>
          </a:bodyPr>
          <a:lstStyle/>
          <a:p>
            <a:pPr fontAlgn="b"/>
            <a:r>
              <a:rPr lang="tr-TR" altLang="tr-TR" sz="1400" b="1" dirty="0">
                <a:solidFill>
                  <a:srgbClr val="C00000"/>
                </a:solidFill>
              </a:rPr>
              <a:t>Kaynak: </a:t>
            </a:r>
            <a:r>
              <a:rPr lang="tr-TR" altLang="tr-TR" sz="1400" b="1" dirty="0" smtClean="0">
                <a:solidFill>
                  <a:srgbClr val="C00000"/>
                </a:solidFill>
              </a:rPr>
              <a:t>TEİAŞ</a:t>
            </a:r>
            <a:endParaRPr lang="tr-TR" altLang="tr-TR" sz="14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57" y="918992"/>
            <a:ext cx="8099543" cy="517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ayt Numarası Yer Tutucusu 9"/>
          <p:cNvSpPr>
            <a:spLocks noGrp="1"/>
          </p:cNvSpPr>
          <p:nvPr>
            <p:ph type="sldNum" sz="quarter" idx="12"/>
          </p:nvPr>
        </p:nvSpPr>
        <p:spPr/>
        <p:txBody>
          <a:bodyPr/>
          <a:lstStyle/>
          <a:p>
            <a:fld id="{2980368C-8C33-40A0-AE12-C79D8B8014BE}" type="slidenum">
              <a:rPr lang="tr-TR" sz="1400" smtClean="0"/>
              <a:pPr/>
              <a:t>8</a:t>
            </a:fld>
            <a:endParaRPr lang="tr-TR" sz="1400" dirty="0"/>
          </a:p>
        </p:txBody>
      </p:sp>
      <p:sp>
        <p:nvSpPr>
          <p:cNvPr id="7" name="Title 1"/>
          <p:cNvSpPr txBox="1">
            <a:spLocks/>
          </p:cNvSpPr>
          <p:nvPr/>
        </p:nvSpPr>
        <p:spPr>
          <a:xfrm>
            <a:off x="0" y="-4288"/>
            <a:ext cx="8352000" cy="830997"/>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ea typeface="+mn-ea"/>
                <a:cs typeface="+mn-cs"/>
              </a:rPr>
              <a:t>Santrallarımızda Kurulu Kapasite - Gerçekleşen Üretim, 1984-2016</a:t>
            </a:r>
            <a:endParaRPr lang="tr-TR" sz="2400" dirty="0">
              <a:solidFill>
                <a:srgbClr val="000099"/>
              </a:solidFill>
              <a:latin typeface="Arial Black" panose="020B0A04020102020204" pitchFamily="34" charset="0"/>
              <a:ea typeface="+mn-ea"/>
              <a:cs typeface="+mn-cs"/>
            </a:endParaRPr>
          </a:p>
        </p:txBody>
      </p:sp>
      <p:sp>
        <p:nvSpPr>
          <p:cNvPr id="2" name="Metin kutusu 1"/>
          <p:cNvSpPr txBox="1"/>
          <p:nvPr/>
        </p:nvSpPr>
        <p:spPr>
          <a:xfrm flipH="1">
            <a:off x="8271167" y="3697287"/>
            <a:ext cx="1008112" cy="307777"/>
          </a:xfrm>
          <a:prstGeom prst="rect">
            <a:avLst/>
          </a:prstGeom>
          <a:noFill/>
        </p:spPr>
        <p:txBody>
          <a:bodyPr wrap="square" rtlCol="0">
            <a:spAutoFit/>
          </a:bodyPr>
          <a:lstStyle/>
          <a:p>
            <a:r>
              <a:rPr lang="tr-TR" sz="1400" b="1" dirty="0" smtClean="0"/>
              <a:t>274.407,7</a:t>
            </a:r>
            <a:endParaRPr lang="tr-TR" sz="1400" b="1" dirty="0"/>
          </a:p>
        </p:txBody>
      </p:sp>
      <p:sp>
        <p:nvSpPr>
          <p:cNvPr id="3" name="Dikdörtgen 2"/>
          <p:cNvSpPr/>
          <p:nvPr/>
        </p:nvSpPr>
        <p:spPr>
          <a:xfrm>
            <a:off x="8260337" y="2780928"/>
            <a:ext cx="918841" cy="307777"/>
          </a:xfrm>
          <a:prstGeom prst="rect">
            <a:avLst/>
          </a:prstGeom>
        </p:spPr>
        <p:txBody>
          <a:bodyPr wrap="none">
            <a:spAutoFit/>
          </a:bodyPr>
          <a:lstStyle/>
          <a:p>
            <a:r>
              <a:rPr lang="tr-TR" sz="1400" b="1" dirty="0" smtClean="0"/>
              <a:t>416.631,3</a:t>
            </a:r>
            <a:endParaRPr lang="tr-TR" sz="1400" b="1" dirty="0"/>
          </a:p>
        </p:txBody>
      </p:sp>
      <p:sp>
        <p:nvSpPr>
          <p:cNvPr id="4" name="Dikdörtgen 3"/>
          <p:cNvSpPr/>
          <p:nvPr/>
        </p:nvSpPr>
        <p:spPr>
          <a:xfrm>
            <a:off x="8271167" y="3198367"/>
            <a:ext cx="914033" cy="307777"/>
          </a:xfrm>
          <a:prstGeom prst="rect">
            <a:avLst/>
          </a:prstGeom>
        </p:spPr>
        <p:txBody>
          <a:bodyPr wrap="none">
            <a:spAutoFit/>
          </a:bodyPr>
          <a:lstStyle/>
          <a:p>
            <a:r>
              <a:rPr lang="tr-TR" sz="1400" b="1" dirty="0" smtClean="0"/>
              <a:t>349.513,9</a:t>
            </a:r>
            <a:endParaRPr lang="tr-TR" sz="1400" b="1" dirty="0"/>
          </a:p>
        </p:txBody>
      </p:sp>
      <p:sp>
        <p:nvSpPr>
          <p:cNvPr id="8" name="Dikdörtgen 7"/>
          <p:cNvSpPr/>
          <p:nvPr/>
        </p:nvSpPr>
        <p:spPr>
          <a:xfrm>
            <a:off x="8265145" y="1124744"/>
            <a:ext cx="914033" cy="307777"/>
          </a:xfrm>
          <a:prstGeom prst="rect">
            <a:avLst/>
          </a:prstGeom>
        </p:spPr>
        <p:txBody>
          <a:bodyPr wrap="none">
            <a:spAutoFit/>
          </a:bodyPr>
          <a:lstStyle/>
          <a:p>
            <a:r>
              <a:rPr lang="tr-TR" sz="1400" b="1" dirty="0" smtClean="0"/>
              <a:t>659.465,5</a:t>
            </a:r>
            <a:endParaRPr lang="tr-TR" b="1" dirty="0"/>
          </a:p>
        </p:txBody>
      </p:sp>
    </p:spTree>
    <p:extLst>
      <p:ext uri="{BB962C8B-B14F-4D97-AF65-F5344CB8AC3E}">
        <p14:creationId xmlns:p14="http://schemas.microsoft.com/office/powerpoint/2010/main" val="304338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526"/>
            <a:ext cx="8352000" cy="831850"/>
          </a:xfrm>
          <a:prstGeom prst="rect">
            <a:avLst/>
          </a:prstGeom>
          <a:solidFill>
            <a:srgbClr val="FFFF6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dirty="0" smtClean="0">
                <a:solidFill>
                  <a:srgbClr val="000099"/>
                </a:solidFill>
                <a:latin typeface="Arial Black" panose="020B0A04020102020204" pitchFamily="34" charset="0"/>
              </a:rPr>
              <a:t>Santrallarımızın Tam Kapasite Eşdeğeri Çalışma Süreleri (Saat)</a:t>
            </a:r>
            <a:endParaRPr lang="tr-TR" sz="2400" dirty="0">
              <a:solidFill>
                <a:srgbClr val="000099"/>
              </a:solidFill>
              <a:latin typeface="Arial Black" panose="020B0A04020102020204" pitchFamily="34" charset="0"/>
              <a:ea typeface="+mn-ea"/>
              <a:cs typeface="+mn-cs"/>
            </a:endParaRPr>
          </a:p>
        </p:txBody>
      </p:sp>
      <p:sp>
        <p:nvSpPr>
          <p:cNvPr id="6" name="Rectangle 5"/>
          <p:cNvSpPr>
            <a:spLocks noChangeArrowheads="1"/>
          </p:cNvSpPr>
          <p:nvPr/>
        </p:nvSpPr>
        <p:spPr bwMode="auto">
          <a:xfrm>
            <a:off x="383507" y="6153974"/>
            <a:ext cx="7949126" cy="523220"/>
          </a:xfrm>
          <a:prstGeom prst="rect">
            <a:avLst/>
          </a:prstGeom>
          <a:noFill/>
          <a:ln w="9525">
            <a:noFill/>
            <a:miter lim="800000"/>
            <a:headEnd/>
            <a:tailEnd/>
          </a:ln>
        </p:spPr>
        <p:txBody>
          <a:bodyPr wrap="square">
            <a:spAutoFit/>
          </a:bodyPr>
          <a:lstStyle/>
          <a:p>
            <a:pPr fontAlgn="b"/>
            <a:r>
              <a:rPr lang="tr-TR" altLang="tr-TR" sz="1400" b="1" dirty="0">
                <a:solidFill>
                  <a:srgbClr val="C00000"/>
                </a:solidFill>
              </a:rPr>
              <a:t>Kaynak: TEİAŞ (Proje ve Güvenilir Kapasite değerleri : APK Dairesinin 2012-2021 Projeksiyon Raporundan çıkarsama)  </a:t>
            </a:r>
            <a:r>
              <a:rPr lang="tr-TR" altLang="tr-TR" sz="1400" b="1" dirty="0" smtClean="0">
                <a:solidFill>
                  <a:srgbClr val="C00000"/>
                </a:solidFill>
              </a:rPr>
              <a:t> </a:t>
            </a:r>
            <a:endParaRPr lang="tr-TR" altLang="tr-TR" sz="1400"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90" y="970352"/>
            <a:ext cx="8435397" cy="515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ayt Numarası Yer Tutucusu 9"/>
          <p:cNvSpPr>
            <a:spLocks noGrp="1"/>
          </p:cNvSpPr>
          <p:nvPr>
            <p:ph type="sldNum" sz="quarter" idx="12"/>
          </p:nvPr>
        </p:nvSpPr>
        <p:spPr/>
        <p:txBody>
          <a:bodyPr/>
          <a:lstStyle/>
          <a:p>
            <a:fld id="{2980368C-8C33-40A0-AE12-C79D8B8014BE}" type="slidenum">
              <a:rPr lang="tr-TR" sz="1400" smtClean="0"/>
              <a:pPr/>
              <a:t>9</a:t>
            </a:fld>
            <a:endParaRPr lang="tr-TR" sz="1400" dirty="0"/>
          </a:p>
        </p:txBody>
      </p:sp>
    </p:spTree>
    <p:extLst>
      <p:ext uri="{BB962C8B-B14F-4D97-AF65-F5344CB8AC3E}">
        <p14:creationId xmlns:p14="http://schemas.microsoft.com/office/powerpoint/2010/main" val="856721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8581</TotalTime>
  <Words>1899</Words>
  <Application>Microsoft Office PowerPoint</Application>
  <PresentationFormat>Ekran Gösterisi (4:3)</PresentationFormat>
  <Paragraphs>218</Paragraphs>
  <Slides>39</Slides>
  <Notes>10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YUSUF</dc:creator>
  <cp:lastModifiedBy>toshiba</cp:lastModifiedBy>
  <cp:revision>834</cp:revision>
  <dcterms:created xsi:type="dcterms:W3CDTF">2017-03-19T18:00:37Z</dcterms:created>
  <dcterms:modified xsi:type="dcterms:W3CDTF">2017-10-17T18:53:55Z</dcterms:modified>
</cp:coreProperties>
</file>